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67" r:id="rId2"/>
    <p:sldId id="256" r:id="rId3"/>
    <p:sldId id="290" r:id="rId4"/>
    <p:sldId id="285" r:id="rId5"/>
    <p:sldId id="279" r:id="rId6"/>
    <p:sldId id="281" r:id="rId7"/>
    <p:sldId id="282" r:id="rId8"/>
    <p:sldId id="283" r:id="rId9"/>
    <p:sldId id="257" r:id="rId10"/>
    <p:sldId id="276" r:id="rId11"/>
    <p:sldId id="266" r:id="rId12"/>
    <p:sldId id="265" r:id="rId13"/>
    <p:sldId id="275" r:id="rId14"/>
    <p:sldId id="264" r:id="rId15"/>
    <p:sldId id="284" r:id="rId16"/>
    <p:sldId id="263" r:id="rId17"/>
    <p:sldId id="278" r:id="rId18"/>
    <p:sldId id="286" r:id="rId19"/>
    <p:sldId id="271" r:id="rId20"/>
    <p:sldId id="270" r:id="rId21"/>
    <p:sldId id="269" r:id="rId22"/>
    <p:sldId id="288" r:id="rId23"/>
    <p:sldId id="289" r:id="rId24"/>
    <p:sldId id="287" r:id="rId25"/>
    <p:sldId id="260" r:id="rId26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E3E179-604D-4C59-8C3C-D9FB993C883F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416411-3546-4056-9A58-7045405D20B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7001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90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10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898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11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2213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12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57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13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435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14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6123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15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197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16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729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17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1073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18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927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19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803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829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20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52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21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6547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22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3589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23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267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24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0805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25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029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23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4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2400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5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2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6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9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54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857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416411-3546-4056-9A58-7045405D20BE}" type="slidenum">
              <a:rPr lang="es-ES">
                <a:solidFill>
                  <a:prstClr val="black"/>
                </a:solidFill>
              </a:rPr>
              <a:pPr/>
              <a:t>9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66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170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175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351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62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3496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18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21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238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848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51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958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60784-8125-4DC4-8990-121147D1C25C}" type="datetimeFigureOut">
              <a:rPr lang="es-ES" smtClean="0"/>
              <a:t>01/10/2017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53BA6-950F-4360-933F-98BEC310105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6456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g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8732"/>
            <a:ext cx="7089913" cy="528761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86" y="0"/>
            <a:ext cx="4956313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8473" y="331304"/>
            <a:ext cx="69914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La llera del </a:t>
            </a:r>
            <a:r>
              <a:rPr lang="es-ES" sz="1400" dirty="0" err="1" smtClean="0">
                <a:solidFill>
                  <a:schemeClr val="bg1"/>
                </a:solidFill>
              </a:rPr>
              <a:t>riu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és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reduïda</a:t>
            </a:r>
            <a:r>
              <a:rPr lang="es-ES" sz="1400" dirty="0" smtClean="0">
                <a:solidFill>
                  <a:schemeClr val="bg1"/>
                </a:solidFill>
              </a:rPr>
              <a:t> i la </a:t>
            </a:r>
            <a:r>
              <a:rPr lang="es-ES" sz="1400" dirty="0" err="1" smtClean="0">
                <a:solidFill>
                  <a:schemeClr val="bg1"/>
                </a:solidFill>
              </a:rPr>
              <a:t>ciutat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antiga</a:t>
            </a:r>
            <a:r>
              <a:rPr lang="es-ES" sz="1400" dirty="0" smtClean="0">
                <a:solidFill>
                  <a:schemeClr val="bg1"/>
                </a:solidFill>
              </a:rPr>
              <a:t>, </a:t>
            </a:r>
            <a:r>
              <a:rPr lang="es-ES" sz="1400" dirty="0" err="1" smtClean="0">
                <a:solidFill>
                  <a:schemeClr val="bg1"/>
                </a:solidFill>
              </a:rPr>
              <a:t>llarga</a:t>
            </a:r>
            <a:r>
              <a:rPr lang="es-ES" sz="1400" dirty="0" smtClean="0">
                <a:solidFill>
                  <a:schemeClr val="bg1"/>
                </a:solidFill>
              </a:rPr>
              <a:t> i </a:t>
            </a:r>
            <a:r>
              <a:rPr lang="es-ES" sz="1400" dirty="0" err="1" smtClean="0">
                <a:solidFill>
                  <a:schemeClr val="bg1"/>
                </a:solidFill>
              </a:rPr>
              <a:t>estreta</a:t>
            </a:r>
            <a:r>
              <a:rPr lang="es-ES" sz="1400" dirty="0" smtClean="0">
                <a:solidFill>
                  <a:schemeClr val="bg1"/>
                </a:solidFill>
              </a:rPr>
              <a:t>, de seguida </a:t>
            </a:r>
            <a:r>
              <a:rPr lang="es-ES" sz="1400" dirty="0" err="1" smtClean="0">
                <a:solidFill>
                  <a:schemeClr val="bg1"/>
                </a:solidFill>
              </a:rPr>
              <a:t>s’enfila</a:t>
            </a:r>
            <a:r>
              <a:rPr lang="es-ES" sz="1400" dirty="0" smtClean="0">
                <a:solidFill>
                  <a:schemeClr val="bg1"/>
                </a:solidFill>
              </a:rPr>
              <a:t> a la </a:t>
            </a:r>
            <a:r>
              <a:rPr lang="es-ES" sz="1400" dirty="0" err="1" smtClean="0">
                <a:solidFill>
                  <a:schemeClr val="bg1"/>
                </a:solidFill>
              </a:rPr>
              <a:t>muntanya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5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8800" y="6406756"/>
            <a:ext cx="2743200" cy="365125"/>
          </a:xfrm>
        </p:spPr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29" y="0"/>
            <a:ext cx="6855790" cy="51418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64" y="1314128"/>
            <a:ext cx="11122855" cy="599463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25455" y="261063"/>
            <a:ext cx="51837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/>
                </a:solidFill>
              </a:rPr>
              <a:t>“les  </a:t>
            </a:r>
            <a:r>
              <a:rPr lang="es-ES" sz="1400" dirty="0" err="1">
                <a:solidFill>
                  <a:schemeClr val="bg1"/>
                </a:solidFill>
              </a:rPr>
              <a:t>t</a:t>
            </a:r>
            <a:r>
              <a:rPr lang="es-ES" sz="1400" dirty="0" err="1" smtClean="0">
                <a:solidFill>
                  <a:schemeClr val="bg1"/>
                </a:solidFill>
              </a:rPr>
              <a:t>raboules</a:t>
            </a:r>
            <a:r>
              <a:rPr lang="es-ES" sz="1400" dirty="0" smtClean="0">
                <a:solidFill>
                  <a:schemeClr val="bg1"/>
                </a:solidFill>
              </a:rPr>
              <a:t>” </a:t>
            </a:r>
            <a:r>
              <a:rPr lang="es-ES" sz="1400" dirty="0" err="1" smtClean="0">
                <a:solidFill>
                  <a:schemeClr val="bg1"/>
                </a:solidFill>
              </a:rPr>
              <a:t>són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passadissos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urbans</a:t>
            </a:r>
            <a:r>
              <a:rPr lang="es-ES" sz="1400" dirty="0" smtClean="0">
                <a:solidFill>
                  <a:schemeClr val="bg1"/>
                </a:solidFill>
              </a:rPr>
              <a:t> que van de </a:t>
            </a:r>
            <a:r>
              <a:rPr lang="es-ES" sz="1400" dirty="0" err="1" smtClean="0">
                <a:solidFill>
                  <a:schemeClr val="bg1"/>
                </a:solidFill>
              </a:rPr>
              <a:t>carrer</a:t>
            </a:r>
            <a:r>
              <a:rPr lang="es-ES" sz="1400" dirty="0" smtClean="0">
                <a:solidFill>
                  <a:schemeClr val="bg1"/>
                </a:solidFill>
              </a:rPr>
              <a:t> a </a:t>
            </a:r>
            <a:r>
              <a:rPr lang="es-ES" sz="1400" dirty="0" err="1" smtClean="0">
                <a:solidFill>
                  <a:schemeClr val="bg1"/>
                </a:solidFill>
              </a:rPr>
              <a:t>carrer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passant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pels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patis</a:t>
            </a:r>
            <a:r>
              <a:rPr lang="es-ES" sz="1400" dirty="0" smtClean="0">
                <a:solidFill>
                  <a:schemeClr val="bg1"/>
                </a:solidFill>
              </a:rPr>
              <a:t> de les </a:t>
            </a:r>
            <a:r>
              <a:rPr lang="es-ES" sz="1400" dirty="0" err="1" smtClean="0">
                <a:solidFill>
                  <a:schemeClr val="bg1"/>
                </a:solidFill>
              </a:rPr>
              <a:t>propietats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privades</a:t>
            </a:r>
            <a:r>
              <a:rPr lang="es-ES" sz="1400" dirty="0" smtClean="0">
                <a:solidFill>
                  <a:schemeClr val="bg1"/>
                </a:solidFill>
              </a:rPr>
              <a:t>.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3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4" y="1207477"/>
            <a:ext cx="3994730" cy="5650523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8799" y="6413790"/>
            <a:ext cx="2743200" cy="365125"/>
          </a:xfrm>
        </p:spPr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3837904" cy="565052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343" y="1"/>
            <a:ext cx="4124656" cy="557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46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2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393702" y="6442463"/>
            <a:ext cx="2743200" cy="365125"/>
          </a:xfrm>
        </p:spPr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52" y="0"/>
            <a:ext cx="5988148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05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87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500" y="10551"/>
            <a:ext cx="51435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86068" cy="343955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0879"/>
            <a:ext cx="4586068" cy="333712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4754880" y="145774"/>
            <a:ext cx="21495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>
                <a:solidFill>
                  <a:prstClr val="white"/>
                </a:solidFill>
              </a:rPr>
              <a:t>L’Opera</a:t>
            </a:r>
            <a:r>
              <a:rPr lang="es-ES" sz="1400" dirty="0" smtClean="0">
                <a:solidFill>
                  <a:prstClr val="white"/>
                </a:solidFill>
              </a:rPr>
              <a:t>, </a:t>
            </a:r>
            <a:r>
              <a:rPr lang="es-ES" sz="1400" dirty="0" err="1" smtClean="0">
                <a:solidFill>
                  <a:prstClr val="white"/>
                </a:solidFill>
              </a:rPr>
              <a:t>edifici</a:t>
            </a:r>
            <a:r>
              <a:rPr lang="es-ES" sz="1400" dirty="0" smtClean="0">
                <a:solidFill>
                  <a:prstClr val="white"/>
                </a:solidFill>
              </a:rPr>
              <a:t> </a:t>
            </a:r>
            <a:r>
              <a:rPr lang="es-ES" sz="1400" dirty="0" err="1" smtClean="0">
                <a:solidFill>
                  <a:prstClr val="white"/>
                </a:solidFill>
              </a:rPr>
              <a:t>restaurat</a:t>
            </a:r>
            <a:r>
              <a:rPr lang="es-ES" sz="1400" dirty="0" smtClean="0">
                <a:solidFill>
                  <a:prstClr val="white"/>
                </a:solidFill>
              </a:rPr>
              <a:t> per Jean </a:t>
            </a:r>
            <a:r>
              <a:rPr lang="es-ES" sz="1400" dirty="0" err="1" smtClean="0">
                <a:solidFill>
                  <a:prstClr val="white"/>
                </a:solidFill>
              </a:rPr>
              <a:t>Nouvel</a:t>
            </a:r>
            <a:r>
              <a:rPr lang="es-ES" sz="1400" dirty="0" smtClean="0">
                <a:solidFill>
                  <a:prstClr val="white"/>
                </a:solidFill>
              </a:rPr>
              <a:t>.</a:t>
            </a:r>
          </a:p>
          <a:p>
            <a:pPr algn="ctr"/>
            <a:endParaRPr lang="es-ES" sz="1400" dirty="0" smtClean="0">
              <a:solidFill>
                <a:prstClr val="white"/>
              </a:solidFill>
            </a:endParaRPr>
          </a:p>
          <a:p>
            <a:pPr algn="ctr"/>
            <a:r>
              <a:rPr lang="es-ES" sz="1400" dirty="0" smtClean="0">
                <a:solidFill>
                  <a:prstClr val="white"/>
                </a:solidFill>
              </a:rPr>
              <a:t>La </a:t>
            </a:r>
            <a:r>
              <a:rPr lang="es-ES" sz="1400" dirty="0" err="1" smtClean="0">
                <a:solidFill>
                  <a:prstClr val="white"/>
                </a:solidFill>
              </a:rPr>
              <a:t>coberta</a:t>
            </a:r>
            <a:r>
              <a:rPr lang="es-ES" sz="1400" dirty="0" smtClean="0">
                <a:solidFill>
                  <a:prstClr val="white"/>
                </a:solidFill>
              </a:rPr>
              <a:t>, que </a:t>
            </a:r>
            <a:r>
              <a:rPr lang="es-ES" sz="1400" dirty="0" err="1" smtClean="0">
                <a:solidFill>
                  <a:prstClr val="white"/>
                </a:solidFill>
              </a:rPr>
              <a:t>s’ilumina</a:t>
            </a:r>
            <a:r>
              <a:rPr lang="es-ES" sz="1400" dirty="0" smtClean="0">
                <a:solidFill>
                  <a:prstClr val="white"/>
                </a:solidFill>
              </a:rPr>
              <a:t> a la </a:t>
            </a:r>
            <a:r>
              <a:rPr lang="es-ES" sz="1400" dirty="0" err="1" smtClean="0">
                <a:solidFill>
                  <a:prstClr val="white"/>
                </a:solidFill>
              </a:rPr>
              <a:t>nit</a:t>
            </a:r>
            <a:r>
              <a:rPr lang="es-ES" sz="1400" dirty="0" smtClean="0">
                <a:solidFill>
                  <a:prstClr val="white"/>
                </a:solidFill>
              </a:rPr>
              <a:t>, ha </a:t>
            </a:r>
            <a:r>
              <a:rPr lang="es-ES" sz="1400" dirty="0" err="1" smtClean="0">
                <a:solidFill>
                  <a:prstClr val="white"/>
                </a:solidFill>
              </a:rPr>
              <a:t>estat</a:t>
            </a:r>
            <a:r>
              <a:rPr lang="es-ES" sz="1400" dirty="0" smtClean="0">
                <a:solidFill>
                  <a:prstClr val="white"/>
                </a:solidFill>
              </a:rPr>
              <a:t> </a:t>
            </a:r>
            <a:r>
              <a:rPr lang="es-ES" sz="1400" dirty="0" err="1" smtClean="0">
                <a:solidFill>
                  <a:prstClr val="white"/>
                </a:solidFill>
              </a:rPr>
              <a:t>molt</a:t>
            </a:r>
            <a:r>
              <a:rPr lang="es-ES" sz="1400" dirty="0" smtClean="0">
                <a:solidFill>
                  <a:prstClr val="white"/>
                </a:solidFill>
              </a:rPr>
              <a:t> discutida </a:t>
            </a:r>
            <a:endParaRPr lang="es-ES" sz="1400" dirty="0">
              <a:solidFill>
                <a:prstClr val="white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800523" y="5584805"/>
            <a:ext cx="21220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>
                <a:solidFill>
                  <a:prstClr val="white"/>
                </a:solidFill>
              </a:rPr>
              <a:t>Passeig</a:t>
            </a:r>
            <a:r>
              <a:rPr lang="es-ES" sz="1400" dirty="0" smtClean="0">
                <a:solidFill>
                  <a:prstClr val="white"/>
                </a:solidFill>
              </a:rPr>
              <a:t> a la </a:t>
            </a:r>
            <a:r>
              <a:rPr lang="es-ES" sz="1400" dirty="0" err="1" smtClean="0">
                <a:solidFill>
                  <a:prstClr val="white"/>
                </a:solidFill>
              </a:rPr>
              <a:t>vora</a:t>
            </a:r>
            <a:r>
              <a:rPr lang="es-ES" sz="1400" dirty="0" smtClean="0">
                <a:solidFill>
                  <a:prstClr val="white"/>
                </a:solidFill>
              </a:rPr>
              <a:t> de la </a:t>
            </a:r>
            <a:r>
              <a:rPr lang="es-ES" sz="1400" dirty="0" err="1" smtClean="0">
                <a:solidFill>
                  <a:prstClr val="white"/>
                </a:solidFill>
              </a:rPr>
              <a:t>Saône</a:t>
            </a:r>
            <a:r>
              <a:rPr lang="es-ES" sz="1400" dirty="0" smtClean="0">
                <a:solidFill>
                  <a:prstClr val="white"/>
                </a:solidFill>
              </a:rPr>
              <a:t>, </a:t>
            </a:r>
            <a:r>
              <a:rPr lang="es-ES" sz="1400" dirty="0" err="1" smtClean="0">
                <a:solidFill>
                  <a:prstClr val="white"/>
                </a:solidFill>
              </a:rPr>
              <a:t>amb</a:t>
            </a:r>
            <a:r>
              <a:rPr lang="es-ES" sz="1400" dirty="0" smtClean="0">
                <a:solidFill>
                  <a:prstClr val="white"/>
                </a:solidFill>
              </a:rPr>
              <a:t> apreciable </a:t>
            </a:r>
            <a:r>
              <a:rPr lang="es-ES" sz="1400" dirty="0" err="1" smtClean="0">
                <a:solidFill>
                  <a:prstClr val="white"/>
                </a:solidFill>
              </a:rPr>
              <a:t>mercat</a:t>
            </a:r>
            <a:r>
              <a:rPr lang="es-ES" sz="1400" dirty="0" smtClean="0">
                <a:solidFill>
                  <a:prstClr val="white"/>
                </a:solidFill>
              </a:rPr>
              <a:t> </a:t>
            </a:r>
            <a:r>
              <a:rPr lang="es-ES" sz="1400" dirty="0" err="1" smtClean="0">
                <a:solidFill>
                  <a:prstClr val="white"/>
                </a:solidFill>
              </a:rPr>
              <a:t>quotidià</a:t>
            </a:r>
            <a:r>
              <a:rPr lang="es-ES" sz="1400" dirty="0" smtClean="0">
                <a:solidFill>
                  <a:prstClr val="white"/>
                </a:solidFill>
              </a:rPr>
              <a:t> de pintura actual</a:t>
            </a:r>
            <a:endParaRPr lang="es-E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99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8744755" y="197386"/>
            <a:ext cx="3314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/>
                </a:solidFill>
              </a:rPr>
              <a:t>Alta </a:t>
            </a:r>
            <a:r>
              <a:rPr lang="es-ES" sz="1400" dirty="0" err="1" smtClean="0">
                <a:solidFill>
                  <a:schemeClr val="bg1"/>
                </a:solidFill>
              </a:rPr>
              <a:t>qualitat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edificatòria</a:t>
            </a:r>
            <a:r>
              <a:rPr lang="es-ES" sz="1400" dirty="0" smtClean="0">
                <a:solidFill>
                  <a:schemeClr val="bg1"/>
                </a:solidFill>
              </a:rPr>
              <a:t>, </a:t>
            </a:r>
            <a:r>
              <a:rPr lang="es-ES" sz="1400" dirty="0" err="1" smtClean="0">
                <a:solidFill>
                  <a:schemeClr val="bg1"/>
                </a:solidFill>
              </a:rPr>
              <a:t>amb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detalls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molt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característics</a:t>
            </a:r>
            <a:r>
              <a:rPr lang="es-ES" sz="1400" dirty="0" smtClean="0">
                <a:solidFill>
                  <a:schemeClr val="bg1"/>
                </a:solidFill>
              </a:rPr>
              <a:t> de la </a:t>
            </a:r>
            <a:r>
              <a:rPr lang="es-ES" sz="1400" dirty="0" err="1" smtClean="0">
                <a:solidFill>
                  <a:schemeClr val="bg1"/>
                </a:solidFill>
              </a:rPr>
              <a:t>ciutat</a:t>
            </a:r>
            <a:r>
              <a:rPr lang="es-ES" sz="1400" dirty="0" smtClean="0">
                <a:solidFill>
                  <a:schemeClr val="bg1"/>
                </a:solidFill>
              </a:rPr>
              <a:t>.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8800" y="6454280"/>
            <a:ext cx="2743200" cy="365125"/>
          </a:xfrm>
        </p:spPr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9"/>
            <a:ext cx="8667482" cy="637442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915" y="1607829"/>
            <a:ext cx="3581400" cy="47752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9"/>
            <a:ext cx="12136315" cy="686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88"/>
            <a:ext cx="10058400" cy="516311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92" y="3720548"/>
            <a:ext cx="4095589" cy="315070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664" y="3717848"/>
            <a:ext cx="4035537" cy="314015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935" y="3726202"/>
            <a:ext cx="4137329" cy="315070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10243930" y="2146852"/>
            <a:ext cx="178904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/>
                </a:solidFill>
              </a:rPr>
              <a:t>Place </a:t>
            </a:r>
            <a:r>
              <a:rPr lang="es-ES" sz="1400" dirty="0" err="1" smtClean="0">
                <a:solidFill>
                  <a:schemeClr val="bg1"/>
                </a:solidFill>
              </a:rPr>
              <a:t>Bellecourt</a:t>
            </a:r>
            <a:r>
              <a:rPr lang="es-ES" sz="1400" dirty="0" smtClean="0">
                <a:solidFill>
                  <a:schemeClr val="bg1"/>
                </a:solidFill>
              </a:rPr>
              <a:t>, </a:t>
            </a:r>
            <a:r>
              <a:rPr lang="es-ES" sz="1400" dirty="0" err="1" smtClean="0">
                <a:solidFill>
                  <a:schemeClr val="bg1"/>
                </a:solidFill>
              </a:rPr>
              <a:t>plaça</a:t>
            </a:r>
            <a:r>
              <a:rPr lang="es-ES" sz="1400" dirty="0" smtClean="0">
                <a:solidFill>
                  <a:schemeClr val="bg1"/>
                </a:solidFill>
              </a:rPr>
              <a:t> central de la </a:t>
            </a:r>
            <a:r>
              <a:rPr lang="es-ES" sz="1400" dirty="0" err="1" smtClean="0">
                <a:solidFill>
                  <a:schemeClr val="bg1"/>
                </a:solidFill>
              </a:rPr>
              <a:t>ciutat</a:t>
            </a:r>
            <a:r>
              <a:rPr lang="es-ES" sz="1400" dirty="0" smtClean="0">
                <a:solidFill>
                  <a:schemeClr val="bg1"/>
                </a:solidFill>
              </a:rPr>
              <a:t> barroca.</a:t>
            </a:r>
          </a:p>
          <a:p>
            <a:pPr algn="ctr"/>
            <a:r>
              <a:rPr lang="es-ES" sz="1400" dirty="0" err="1">
                <a:solidFill>
                  <a:schemeClr val="bg1"/>
                </a:solidFill>
              </a:rPr>
              <a:t>A</a:t>
            </a:r>
            <a:r>
              <a:rPr lang="es-ES" sz="1400" dirty="0" err="1" smtClean="0">
                <a:solidFill>
                  <a:schemeClr val="bg1"/>
                </a:solidFill>
              </a:rPr>
              <a:t>lguns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carrers</a:t>
            </a:r>
            <a:r>
              <a:rPr lang="es-ES" sz="1400" dirty="0" smtClean="0">
                <a:solidFill>
                  <a:schemeClr val="bg1"/>
                </a:solidFill>
              </a:rPr>
              <a:t> del centre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25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6922"/>
            <a:ext cx="3982071" cy="5309428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260" y="2882347"/>
            <a:ext cx="2981740" cy="39756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1748" y="0"/>
            <a:ext cx="5088835" cy="381662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375820" y="321972"/>
            <a:ext cx="2575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>
                <a:solidFill>
                  <a:schemeClr val="bg1"/>
                </a:solidFill>
              </a:rPr>
              <a:t>Plaça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dels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>
                <a:solidFill>
                  <a:schemeClr val="bg1"/>
                </a:solidFill>
              </a:rPr>
              <a:t>J</a:t>
            </a:r>
            <a:r>
              <a:rPr lang="es-ES" sz="1400" dirty="0" err="1" smtClean="0">
                <a:solidFill>
                  <a:schemeClr val="bg1"/>
                </a:solidFill>
              </a:rPr>
              <a:t>acobins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334513" y="106528"/>
            <a:ext cx="331304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>
                <a:solidFill>
                  <a:schemeClr val="bg1"/>
                </a:solidFill>
              </a:rPr>
              <a:t>Això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és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premonició</a:t>
            </a:r>
            <a:r>
              <a:rPr lang="es-ES" sz="1400" dirty="0" smtClean="0">
                <a:solidFill>
                  <a:schemeClr val="bg1"/>
                </a:solidFill>
              </a:rPr>
              <a:t> !!! </a:t>
            </a:r>
            <a:r>
              <a:rPr lang="es-ES" sz="1400" dirty="0" err="1" smtClean="0">
                <a:solidFill>
                  <a:schemeClr val="bg1"/>
                </a:solidFill>
              </a:rPr>
              <a:t>Qui</a:t>
            </a:r>
            <a:r>
              <a:rPr lang="es-ES" sz="1400" dirty="0" smtClean="0">
                <a:solidFill>
                  <a:schemeClr val="bg1"/>
                </a:solidFill>
              </a:rPr>
              <a:t> va construir </a:t>
            </a:r>
            <a:r>
              <a:rPr lang="es-ES" sz="1400" dirty="0" err="1" smtClean="0">
                <a:solidFill>
                  <a:schemeClr val="bg1"/>
                </a:solidFill>
              </a:rPr>
              <a:t>l’edifici</a:t>
            </a:r>
            <a:r>
              <a:rPr lang="es-ES" sz="1400" dirty="0" smtClean="0">
                <a:solidFill>
                  <a:schemeClr val="bg1"/>
                </a:solidFill>
              </a:rPr>
              <a:t> “Le </a:t>
            </a:r>
            <a:r>
              <a:rPr lang="es-ES" sz="1400" dirty="0" err="1" smtClean="0">
                <a:solidFill>
                  <a:schemeClr val="bg1"/>
                </a:solidFill>
              </a:rPr>
              <a:t>Progrés</a:t>
            </a:r>
            <a:r>
              <a:rPr lang="es-ES" sz="1400" dirty="0" smtClean="0">
                <a:solidFill>
                  <a:schemeClr val="bg1"/>
                </a:solidFill>
              </a:rPr>
              <a:t>” a </a:t>
            </a:r>
            <a:r>
              <a:rPr lang="es-ES" sz="1400" dirty="0" err="1" smtClean="0">
                <a:solidFill>
                  <a:schemeClr val="bg1"/>
                </a:solidFill>
              </a:rPr>
              <a:t>principis</a:t>
            </a:r>
            <a:r>
              <a:rPr lang="es-ES" sz="1400" dirty="0" smtClean="0">
                <a:solidFill>
                  <a:schemeClr val="bg1"/>
                </a:solidFill>
              </a:rPr>
              <a:t> del </a:t>
            </a:r>
            <a:r>
              <a:rPr lang="es-ES" sz="1400" dirty="0" err="1" smtClean="0">
                <a:solidFill>
                  <a:schemeClr val="bg1"/>
                </a:solidFill>
              </a:rPr>
              <a:t>s.XX</a:t>
            </a:r>
            <a:r>
              <a:rPr lang="es-ES" sz="1400" dirty="0" smtClean="0">
                <a:solidFill>
                  <a:schemeClr val="bg1"/>
                </a:solidFill>
              </a:rPr>
              <a:t> ja va </a:t>
            </a:r>
            <a:r>
              <a:rPr lang="es-ES" sz="1400" dirty="0" err="1" smtClean="0">
                <a:solidFill>
                  <a:schemeClr val="bg1"/>
                </a:solidFill>
              </a:rPr>
              <a:t>preveure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qui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s’hi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instal·laria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smtClean="0">
                <a:solidFill>
                  <a:schemeClr val="bg1"/>
                </a:solidFill>
              </a:rPr>
              <a:t>en el </a:t>
            </a:r>
            <a:r>
              <a:rPr lang="es-ES" sz="1400" dirty="0" err="1" smtClean="0">
                <a:solidFill>
                  <a:schemeClr val="bg1"/>
                </a:solidFill>
              </a:rPr>
              <a:t>s.XXI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066" y="1126908"/>
            <a:ext cx="4605411" cy="614054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57" y="1"/>
            <a:ext cx="4515729" cy="3502854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34" y="0"/>
            <a:ext cx="4412566" cy="350285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2854"/>
            <a:ext cx="4515729" cy="335514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9434" y="3502855"/>
            <a:ext cx="4412566" cy="3355145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656406" y="269035"/>
            <a:ext cx="296359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>
                <a:solidFill>
                  <a:schemeClr val="bg1"/>
                </a:solidFill>
              </a:rPr>
              <a:t>Perrache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smtClean="0">
                <a:solidFill>
                  <a:schemeClr val="bg1"/>
                </a:solidFill>
              </a:rPr>
              <a:t>representa </a:t>
            </a:r>
            <a:r>
              <a:rPr lang="es-ES" sz="1400" dirty="0" err="1" smtClean="0">
                <a:solidFill>
                  <a:schemeClr val="bg1"/>
                </a:solidFill>
              </a:rPr>
              <a:t>com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és</a:t>
            </a:r>
            <a:r>
              <a:rPr lang="es-ES" sz="1400" dirty="0" smtClean="0">
                <a:solidFill>
                  <a:schemeClr val="bg1"/>
                </a:solidFill>
              </a:rPr>
              <a:t> la </a:t>
            </a:r>
            <a:r>
              <a:rPr lang="es-ES" sz="1400" dirty="0" err="1" smtClean="0">
                <a:solidFill>
                  <a:schemeClr val="bg1"/>
                </a:solidFill>
              </a:rPr>
              <a:t>ciutat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més</a:t>
            </a:r>
            <a:r>
              <a:rPr lang="es-ES" sz="1400" dirty="0" smtClean="0">
                <a:solidFill>
                  <a:schemeClr val="bg1"/>
                </a:solidFill>
              </a:rPr>
              <a:t> actual i </a:t>
            </a:r>
            <a:r>
              <a:rPr lang="es-ES" sz="1400" dirty="0" err="1" smtClean="0">
                <a:solidFill>
                  <a:schemeClr val="bg1"/>
                </a:solidFill>
              </a:rPr>
              <a:t>cap</a:t>
            </a:r>
            <a:r>
              <a:rPr lang="es-ES" sz="1400" dirty="0" smtClean="0">
                <a:solidFill>
                  <a:schemeClr val="bg1"/>
                </a:solidFill>
              </a:rPr>
              <a:t> a </a:t>
            </a:r>
            <a:r>
              <a:rPr lang="es-ES" sz="1400" dirty="0" err="1" smtClean="0">
                <a:solidFill>
                  <a:schemeClr val="bg1"/>
                </a:solidFill>
              </a:rPr>
              <a:t>on</a:t>
            </a:r>
            <a:r>
              <a:rPr lang="es-ES" sz="1400" dirty="0" smtClean="0">
                <a:solidFill>
                  <a:schemeClr val="bg1"/>
                </a:solidFill>
              </a:rPr>
              <a:t> va el </a:t>
            </a:r>
            <a:r>
              <a:rPr lang="es-ES" sz="1400" dirty="0" err="1" smtClean="0">
                <a:solidFill>
                  <a:schemeClr val="bg1"/>
                </a:solidFill>
              </a:rPr>
              <a:t>desenvolupament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urbanístic</a:t>
            </a:r>
            <a:endParaRPr lang="es-E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5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2699" y="-949459"/>
            <a:ext cx="13134699" cy="7391922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725335" y="1274251"/>
            <a:ext cx="39670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72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LYON  2017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schemeClr val="bg1"/>
                </a:solidFill>
              </a:rPr>
              <a:t>r</a:t>
            </a:r>
            <a:r>
              <a:rPr lang="es-ES" sz="1400" dirty="0" err="1" smtClean="0">
                <a:solidFill>
                  <a:schemeClr val="bg1"/>
                </a:solidFill>
              </a:rPr>
              <a:t>ealització</a:t>
            </a:r>
            <a:r>
              <a:rPr lang="es-ES" sz="1400" dirty="0" smtClean="0">
                <a:solidFill>
                  <a:schemeClr val="bg1"/>
                </a:solidFill>
              </a:rPr>
              <a:t>:  Joan </a:t>
            </a:r>
            <a:r>
              <a:rPr lang="es-ES" sz="1400" dirty="0" err="1" smtClean="0">
                <a:solidFill>
                  <a:schemeClr val="bg1"/>
                </a:solidFill>
              </a:rPr>
              <a:t>Anton</a:t>
            </a:r>
            <a:r>
              <a:rPr lang="es-ES" sz="1400" dirty="0" smtClean="0">
                <a:solidFill>
                  <a:schemeClr val="bg1"/>
                </a:solidFill>
              </a:rPr>
              <a:t> Tineo  -  </a:t>
            </a:r>
            <a:r>
              <a:rPr lang="es-ES" sz="1400" dirty="0" err="1" smtClean="0">
                <a:solidFill>
                  <a:schemeClr val="bg1"/>
                </a:solidFill>
              </a:rPr>
              <a:t>juliol</a:t>
            </a:r>
            <a:r>
              <a:rPr lang="es-ES" sz="1400" dirty="0" smtClean="0">
                <a:solidFill>
                  <a:schemeClr val="bg1"/>
                </a:solidFill>
              </a:rPr>
              <a:t>  2017 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8800" y="6442463"/>
            <a:ext cx="2743200" cy="365125"/>
          </a:xfrm>
        </p:spPr>
        <p:txBody>
          <a:bodyPr/>
          <a:lstStyle/>
          <a:p>
            <a:fld id="{53B53BA6-950F-4360-933F-98BEC3101058}" type="slidenum">
              <a:rPr lang="es-ES" smtClean="0"/>
              <a:t>2</a:t>
            </a:fld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5725335" y="4569410"/>
            <a:ext cx="4010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bg1"/>
                </a:solidFill>
                <a:latin typeface="AR JULIAN" panose="02000000000000000000" pitchFamily="2" charset="0"/>
              </a:rPr>
              <a:t>l</a:t>
            </a:r>
            <a:r>
              <a:rPr lang="es-ES" sz="3200" dirty="0" smtClean="0">
                <a:solidFill>
                  <a:schemeClr val="bg1"/>
                </a:solidFill>
                <a:latin typeface="AR JULIAN" panose="02000000000000000000" pitchFamily="2" charset="0"/>
              </a:rPr>
              <a:t>a </a:t>
            </a:r>
            <a:r>
              <a:rPr lang="es-ES" sz="3200" dirty="0" err="1" smtClean="0">
                <a:solidFill>
                  <a:schemeClr val="bg1"/>
                </a:solidFill>
                <a:latin typeface="AR JULIAN" panose="02000000000000000000" pitchFamily="2" charset="0"/>
              </a:rPr>
              <a:t>ciutat</a:t>
            </a:r>
            <a:endParaRPr lang="es-ES" sz="3200" dirty="0">
              <a:solidFill>
                <a:schemeClr val="bg1"/>
              </a:solidFill>
              <a:latin typeface="AR JULI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76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8800" y="6471138"/>
            <a:ext cx="2743200" cy="365125"/>
          </a:xfrm>
        </p:spPr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998" y="-33793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" y="0"/>
            <a:ext cx="4649958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234" y="-21737"/>
            <a:ext cx="4664765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3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1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9269895" y="185531"/>
            <a:ext cx="279620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/>
                </a:solidFill>
              </a:rPr>
              <a:t>El </a:t>
            </a:r>
            <a:r>
              <a:rPr lang="es-ES" sz="1400" dirty="0" err="1" smtClean="0">
                <a:solidFill>
                  <a:schemeClr val="bg1"/>
                </a:solidFill>
              </a:rPr>
              <a:t>districte</a:t>
            </a:r>
            <a:r>
              <a:rPr lang="es-ES" sz="1400" dirty="0" smtClean="0">
                <a:solidFill>
                  <a:schemeClr val="bg1"/>
                </a:solidFill>
              </a:rPr>
              <a:t> “</a:t>
            </a:r>
            <a:r>
              <a:rPr lang="es-ES" sz="1400" dirty="0" err="1" smtClean="0">
                <a:solidFill>
                  <a:schemeClr val="bg1"/>
                </a:solidFill>
              </a:rPr>
              <a:t>modern</a:t>
            </a:r>
            <a:r>
              <a:rPr lang="es-ES" sz="1400" dirty="0" smtClean="0">
                <a:solidFill>
                  <a:schemeClr val="bg1"/>
                </a:solidFill>
              </a:rPr>
              <a:t>” (</a:t>
            </a:r>
            <a:r>
              <a:rPr lang="es-ES" sz="1400" dirty="0" err="1" smtClean="0">
                <a:solidFill>
                  <a:schemeClr val="bg1"/>
                </a:solidFill>
              </a:rPr>
              <a:t>dels</a:t>
            </a:r>
            <a:r>
              <a:rPr lang="es-ES" sz="1400" dirty="0" smtClean="0">
                <a:solidFill>
                  <a:schemeClr val="bg1"/>
                </a:solidFill>
              </a:rPr>
              <a:t> ‘70) de La </a:t>
            </a:r>
            <a:r>
              <a:rPr lang="es-ES" sz="1400" dirty="0" err="1" smtClean="0">
                <a:solidFill>
                  <a:schemeClr val="bg1"/>
                </a:solidFill>
              </a:rPr>
              <a:t>Part-Dieu</a:t>
            </a:r>
            <a:r>
              <a:rPr lang="es-ES" sz="1400" dirty="0" smtClean="0">
                <a:solidFill>
                  <a:schemeClr val="bg1"/>
                </a:solidFill>
              </a:rPr>
              <a:t>, </a:t>
            </a:r>
            <a:r>
              <a:rPr lang="es-ES" sz="1400" dirty="0" err="1" smtClean="0">
                <a:solidFill>
                  <a:schemeClr val="bg1"/>
                </a:solidFill>
              </a:rPr>
              <a:t>pol</a:t>
            </a:r>
            <a:r>
              <a:rPr lang="es-ES" sz="1400" dirty="0" smtClean="0">
                <a:solidFill>
                  <a:schemeClr val="bg1"/>
                </a:solidFill>
              </a:rPr>
              <a:t> de </a:t>
            </a:r>
            <a:r>
              <a:rPr lang="es-ES" sz="1400" dirty="0" err="1" smtClean="0">
                <a:solidFill>
                  <a:schemeClr val="bg1"/>
                </a:solidFill>
              </a:rPr>
              <a:t>desenvolupament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urbà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d’aquella</a:t>
            </a:r>
            <a:r>
              <a:rPr lang="es-ES" sz="1400" dirty="0" smtClean="0">
                <a:solidFill>
                  <a:schemeClr val="bg1"/>
                </a:solidFill>
              </a:rPr>
              <a:t> época, </a:t>
            </a:r>
            <a:r>
              <a:rPr lang="es-ES" sz="1400" dirty="0" err="1" smtClean="0">
                <a:solidFill>
                  <a:schemeClr val="bg1"/>
                </a:solidFill>
              </a:rPr>
              <a:t>avui</a:t>
            </a:r>
            <a:r>
              <a:rPr lang="es-ES" sz="1400" dirty="0" smtClean="0">
                <a:solidFill>
                  <a:schemeClr val="bg1"/>
                </a:solidFill>
              </a:rPr>
              <a:t> en programes de </a:t>
            </a:r>
            <a:r>
              <a:rPr lang="es-ES" sz="1400" dirty="0" err="1" smtClean="0">
                <a:solidFill>
                  <a:schemeClr val="bg1"/>
                </a:solidFill>
              </a:rPr>
              <a:t>remodelació</a:t>
            </a:r>
            <a:r>
              <a:rPr lang="es-ES" sz="1400" dirty="0" smtClean="0">
                <a:solidFill>
                  <a:schemeClr val="bg1"/>
                </a:solidFill>
              </a:rPr>
              <a:t>.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11"/>
            <a:ext cx="12192000" cy="684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0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/>
          <p:cNvSpPr txBox="1"/>
          <p:nvPr/>
        </p:nvSpPr>
        <p:spPr>
          <a:xfrm>
            <a:off x="10219006" y="106017"/>
            <a:ext cx="18108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err="1" smtClean="0">
                <a:solidFill>
                  <a:schemeClr val="bg1"/>
                </a:solidFill>
              </a:rPr>
              <a:t>Això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és</a:t>
            </a:r>
            <a:r>
              <a:rPr lang="es-ES" sz="1400" dirty="0" smtClean="0">
                <a:solidFill>
                  <a:schemeClr val="bg1"/>
                </a:solidFill>
              </a:rPr>
              <a:t> el </a:t>
            </a:r>
            <a:r>
              <a:rPr lang="es-ES" sz="1400" dirty="0" err="1" smtClean="0">
                <a:solidFill>
                  <a:schemeClr val="bg1"/>
                </a:solidFill>
              </a:rPr>
              <a:t>Parc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urbà</a:t>
            </a:r>
            <a:r>
              <a:rPr lang="es-ES" sz="1400" dirty="0" smtClean="0">
                <a:solidFill>
                  <a:schemeClr val="bg1"/>
                </a:solidFill>
              </a:rPr>
              <a:t> de “la </a:t>
            </a:r>
            <a:r>
              <a:rPr lang="es-ES" sz="1400" dirty="0" err="1" smtClean="0">
                <a:solidFill>
                  <a:schemeClr val="bg1"/>
                </a:solidFill>
              </a:rPr>
              <a:t>Tête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d’Or</a:t>
            </a:r>
            <a:r>
              <a:rPr lang="es-ES" sz="1400" dirty="0" smtClean="0">
                <a:solidFill>
                  <a:schemeClr val="bg1"/>
                </a:solidFill>
              </a:rPr>
              <a:t>”.</a:t>
            </a:r>
          </a:p>
          <a:p>
            <a:pPr algn="ctr"/>
            <a:r>
              <a:rPr lang="es-ES" sz="1400" dirty="0" err="1" smtClean="0">
                <a:solidFill>
                  <a:schemeClr val="bg1"/>
                </a:solidFill>
              </a:rPr>
              <a:t>Sorprenent</a:t>
            </a:r>
            <a:r>
              <a:rPr lang="es-ES" sz="1400" dirty="0" smtClean="0">
                <a:solidFill>
                  <a:schemeClr val="bg1"/>
                </a:solidFill>
              </a:rPr>
              <a:t> !!!</a:t>
            </a:r>
            <a:endParaRPr lang="es-ES" sz="1400" dirty="0">
              <a:solidFill>
                <a:schemeClr val="bg1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81844" cy="68580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66" y="0"/>
            <a:ext cx="91440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563" y="0"/>
            <a:ext cx="914400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553" y="0"/>
            <a:ext cx="9501447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951" y="0"/>
            <a:ext cx="91440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801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49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894363" cy="442077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63" y="2390060"/>
            <a:ext cx="6297637" cy="446794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6775141" y="110633"/>
            <a:ext cx="46330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rgbClr val="92D050"/>
                </a:solidFill>
                <a:latin typeface="Arial Black" panose="020B0A04020102020204" pitchFamily="34" charset="0"/>
              </a:rPr>
              <a:t>E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l que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mostren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aquestes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dues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fotos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és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la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ciutat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del primer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terç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del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s.XXI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?</a:t>
            </a:r>
          </a:p>
          <a:p>
            <a:endParaRPr lang="es-ES" dirty="0">
              <a:solidFill>
                <a:srgbClr val="92D05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Per a mí 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no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ho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és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, o en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tot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es-ES" smtClean="0">
                <a:solidFill>
                  <a:srgbClr val="92D050"/>
                </a:solidFill>
                <a:latin typeface="Arial Black" panose="020B0A04020102020204" pitchFamily="34" charset="0"/>
              </a:rPr>
              <a:t>cas </a:t>
            </a:r>
            <a:r>
              <a:rPr lang="es-ES" smtClean="0">
                <a:solidFill>
                  <a:srgbClr val="92D050"/>
                </a:solidFill>
                <a:latin typeface="Arial Black" panose="020B0A04020102020204" pitchFamily="34" charset="0"/>
              </a:rPr>
              <a:t>no s’hi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aproxima. Encara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ens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caldrà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treballar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-hi </a:t>
            </a:r>
            <a:r>
              <a:rPr lang="es-ES" dirty="0" err="1" smtClean="0">
                <a:solidFill>
                  <a:srgbClr val="92D050"/>
                </a:solidFill>
                <a:latin typeface="Arial Black" panose="020B0A04020102020204" pitchFamily="34" charset="0"/>
              </a:rPr>
              <a:t>molt</a:t>
            </a:r>
            <a:r>
              <a:rPr lang="es-ES" dirty="0" smtClean="0">
                <a:solidFill>
                  <a:srgbClr val="92D050"/>
                </a:solidFill>
                <a:latin typeface="Arial Black" panose="020B0A04020102020204" pitchFamily="34" charset="0"/>
              </a:rPr>
              <a:t>.</a:t>
            </a:r>
            <a:endParaRPr lang="es-ES" dirty="0">
              <a:solidFill>
                <a:srgbClr val="92D05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33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68846" cy="635635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8057322" y="2769704"/>
            <a:ext cx="28624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dirty="0" smtClean="0">
                <a:solidFill>
                  <a:schemeClr val="bg1"/>
                </a:solidFill>
                <a:latin typeface="AR BLANCA" panose="02000000000000000000" pitchFamily="2" charset="0"/>
              </a:rPr>
              <a:t>Final</a:t>
            </a:r>
            <a:endParaRPr lang="es-ES" sz="4800" dirty="0">
              <a:solidFill>
                <a:schemeClr val="bg1"/>
              </a:solidFill>
              <a:latin typeface="AR BLANC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95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3" y="-1252611"/>
            <a:ext cx="13724322" cy="7723749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98475" y="278296"/>
            <a:ext cx="227366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bg1"/>
                </a:solidFill>
              </a:rPr>
              <a:t>LYON –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Es </a:t>
            </a:r>
            <a:r>
              <a:rPr lang="es-ES" sz="1400" dirty="0" err="1" smtClean="0">
                <a:solidFill>
                  <a:schemeClr val="bg1"/>
                </a:solidFill>
              </a:rPr>
              <a:t>tracta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d’una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ciutat</a:t>
            </a:r>
            <a:r>
              <a:rPr lang="es-ES" sz="1400" dirty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força</a:t>
            </a:r>
            <a:r>
              <a:rPr lang="es-ES" sz="1400" dirty="0" smtClean="0">
                <a:solidFill>
                  <a:schemeClr val="bg1"/>
                </a:solidFill>
              </a:rPr>
              <a:t> especial per la </a:t>
            </a:r>
            <a:r>
              <a:rPr lang="es-ES" sz="1400" dirty="0" err="1" smtClean="0">
                <a:solidFill>
                  <a:schemeClr val="bg1"/>
                </a:solidFill>
              </a:rPr>
              <a:t>seva</a:t>
            </a:r>
            <a:r>
              <a:rPr lang="es-ES" sz="1400" dirty="0" smtClean="0">
                <a:solidFill>
                  <a:schemeClr val="bg1"/>
                </a:solidFill>
              </a:rPr>
              <a:t> ordenada </a:t>
            </a:r>
            <a:r>
              <a:rPr lang="es-ES" sz="1400" dirty="0" err="1" smtClean="0">
                <a:solidFill>
                  <a:schemeClr val="bg1"/>
                </a:solidFill>
              </a:rPr>
              <a:t>estructuració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històrica</a:t>
            </a:r>
            <a:r>
              <a:rPr lang="es-ES" sz="1400" dirty="0" smtClean="0">
                <a:solidFill>
                  <a:schemeClr val="bg1"/>
                </a:solidFill>
              </a:rPr>
              <a:t> –</a:t>
            </a:r>
          </a:p>
          <a:p>
            <a:endParaRPr lang="es-ES" sz="1400" dirty="0" smtClean="0">
              <a:solidFill>
                <a:schemeClr val="bg1"/>
              </a:solidFill>
            </a:endParaRPr>
          </a:p>
          <a:p>
            <a:r>
              <a:rPr lang="es-ES" sz="1400" dirty="0" smtClean="0">
                <a:solidFill>
                  <a:schemeClr val="bg1"/>
                </a:solidFill>
              </a:rPr>
              <a:t>Dos </a:t>
            </a:r>
            <a:r>
              <a:rPr lang="es-ES" sz="1400" dirty="0" err="1" smtClean="0">
                <a:solidFill>
                  <a:schemeClr val="bg1"/>
                </a:solidFill>
              </a:rPr>
              <a:t>grans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rius</a:t>
            </a:r>
            <a:r>
              <a:rPr lang="es-ES" sz="1400" dirty="0" smtClean="0">
                <a:solidFill>
                  <a:schemeClr val="bg1"/>
                </a:solidFill>
              </a:rPr>
              <a:t>: 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a.- Rhône i 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b.- </a:t>
            </a:r>
            <a:r>
              <a:rPr lang="es-ES" sz="1400" dirty="0" err="1" smtClean="0">
                <a:solidFill>
                  <a:schemeClr val="bg1"/>
                </a:solidFill>
              </a:rPr>
              <a:t>Saonne</a:t>
            </a:r>
            <a:r>
              <a:rPr lang="es-ES" sz="14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separen tres </a:t>
            </a:r>
            <a:r>
              <a:rPr lang="es-ES" sz="1400" dirty="0" err="1" smtClean="0">
                <a:solidFill>
                  <a:schemeClr val="bg1"/>
                </a:solidFill>
              </a:rPr>
              <a:t>grans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espais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urbans</a:t>
            </a:r>
            <a:r>
              <a:rPr lang="es-ES" sz="1400" dirty="0" smtClean="0">
                <a:solidFill>
                  <a:schemeClr val="bg1"/>
                </a:solidFill>
              </a:rPr>
              <a:t>: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1.- la </a:t>
            </a:r>
            <a:r>
              <a:rPr lang="es-ES" sz="1400" dirty="0" err="1" smtClean="0">
                <a:solidFill>
                  <a:schemeClr val="bg1"/>
                </a:solidFill>
              </a:rPr>
              <a:t>ciutat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antiga</a:t>
            </a:r>
            <a:r>
              <a:rPr lang="es-ES" sz="1400" dirty="0" smtClean="0">
                <a:solidFill>
                  <a:schemeClr val="bg1"/>
                </a:solidFill>
              </a:rPr>
              <a:t> i medieval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2.- la </a:t>
            </a:r>
            <a:r>
              <a:rPr lang="es-ES" sz="1400" dirty="0" err="1" smtClean="0">
                <a:solidFill>
                  <a:schemeClr val="bg1"/>
                </a:solidFill>
              </a:rPr>
              <a:t>ciutat</a:t>
            </a:r>
            <a:r>
              <a:rPr lang="es-ES" sz="1400" dirty="0" smtClean="0">
                <a:solidFill>
                  <a:schemeClr val="bg1"/>
                </a:solidFill>
              </a:rPr>
              <a:t> barroca i </a:t>
            </a:r>
            <a:r>
              <a:rPr lang="es-ES" sz="1400" dirty="0" err="1" smtClean="0">
                <a:solidFill>
                  <a:schemeClr val="bg1"/>
                </a:solidFill>
              </a:rPr>
              <a:t>neoclàssica</a:t>
            </a:r>
            <a:endParaRPr lang="es-ES" sz="1400" dirty="0" smtClean="0">
              <a:solidFill>
                <a:schemeClr val="bg1"/>
              </a:solidFill>
            </a:endParaRPr>
          </a:p>
          <a:p>
            <a:r>
              <a:rPr lang="es-ES" sz="1400" dirty="0" smtClean="0">
                <a:solidFill>
                  <a:schemeClr val="bg1"/>
                </a:solidFill>
              </a:rPr>
              <a:t>3.- la </a:t>
            </a:r>
            <a:r>
              <a:rPr lang="es-ES" sz="1400" dirty="0" err="1" smtClean="0">
                <a:solidFill>
                  <a:schemeClr val="bg1"/>
                </a:solidFill>
              </a:rPr>
              <a:t>ciutat</a:t>
            </a:r>
            <a:r>
              <a:rPr lang="es-ES" sz="1400" dirty="0" smtClean="0">
                <a:solidFill>
                  <a:schemeClr val="bg1"/>
                </a:solidFill>
              </a:rPr>
              <a:t> moderna</a:t>
            </a:r>
          </a:p>
          <a:p>
            <a:endParaRPr lang="es-ES" sz="1400" dirty="0">
              <a:solidFill>
                <a:schemeClr val="bg1"/>
              </a:solidFill>
            </a:endParaRPr>
          </a:p>
          <a:p>
            <a:r>
              <a:rPr lang="es-ES" sz="1400" dirty="0" err="1" smtClean="0">
                <a:solidFill>
                  <a:schemeClr val="bg1"/>
                </a:solidFill>
              </a:rPr>
              <a:t>Altres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llocs</a:t>
            </a:r>
            <a:r>
              <a:rPr lang="es-ES" sz="1400" dirty="0" smtClean="0">
                <a:solidFill>
                  <a:schemeClr val="bg1"/>
                </a:solidFill>
              </a:rPr>
              <a:t> remarcables:</a:t>
            </a:r>
          </a:p>
          <a:p>
            <a:r>
              <a:rPr lang="es-ES" sz="1400" dirty="0" smtClean="0">
                <a:solidFill>
                  <a:schemeClr val="bg1"/>
                </a:solidFill>
              </a:rPr>
              <a:t>4.- </a:t>
            </a:r>
            <a:r>
              <a:rPr lang="es-ES" sz="1400" dirty="0" err="1" smtClean="0">
                <a:solidFill>
                  <a:schemeClr val="bg1"/>
                </a:solidFill>
              </a:rPr>
              <a:t>districte</a:t>
            </a:r>
            <a:r>
              <a:rPr lang="es-ES" sz="1400" dirty="0" smtClean="0">
                <a:solidFill>
                  <a:schemeClr val="bg1"/>
                </a:solidFill>
              </a:rPr>
              <a:t> de La </a:t>
            </a:r>
            <a:r>
              <a:rPr lang="es-ES" sz="1400" dirty="0" err="1" smtClean="0">
                <a:solidFill>
                  <a:schemeClr val="bg1"/>
                </a:solidFill>
              </a:rPr>
              <a:t>Part-Dieu</a:t>
            </a:r>
            <a:endParaRPr lang="es-ES" sz="1400" dirty="0" smtClean="0">
              <a:solidFill>
                <a:schemeClr val="bg1"/>
              </a:solidFill>
            </a:endParaRPr>
          </a:p>
          <a:p>
            <a:r>
              <a:rPr lang="es-ES" sz="1400" dirty="0" smtClean="0">
                <a:solidFill>
                  <a:schemeClr val="bg1"/>
                </a:solidFill>
              </a:rPr>
              <a:t>5.- </a:t>
            </a:r>
            <a:r>
              <a:rPr lang="es-ES" sz="1400" dirty="0" err="1" smtClean="0">
                <a:solidFill>
                  <a:schemeClr val="bg1"/>
                </a:solidFill>
              </a:rPr>
              <a:t>districte</a:t>
            </a:r>
            <a:r>
              <a:rPr lang="es-ES" sz="1400" dirty="0" smtClean="0">
                <a:solidFill>
                  <a:schemeClr val="bg1"/>
                </a:solidFill>
              </a:rPr>
              <a:t> de </a:t>
            </a:r>
            <a:r>
              <a:rPr lang="es-ES" sz="1400" dirty="0" err="1" smtClean="0">
                <a:solidFill>
                  <a:schemeClr val="bg1"/>
                </a:solidFill>
              </a:rPr>
              <a:t>Perrache</a:t>
            </a:r>
            <a:endParaRPr lang="es-ES" sz="1400" dirty="0" smtClean="0">
              <a:solidFill>
                <a:schemeClr val="bg1"/>
              </a:solidFill>
            </a:endParaRPr>
          </a:p>
          <a:p>
            <a:r>
              <a:rPr lang="es-ES" sz="1400" dirty="0" smtClean="0">
                <a:solidFill>
                  <a:schemeClr val="bg1"/>
                </a:solidFill>
              </a:rPr>
              <a:t>6</a:t>
            </a:r>
            <a:r>
              <a:rPr lang="es-ES" sz="1400" dirty="0" smtClean="0">
                <a:solidFill>
                  <a:schemeClr val="bg1"/>
                </a:solidFill>
              </a:rPr>
              <a:t>.- </a:t>
            </a:r>
            <a:r>
              <a:rPr lang="es-ES" sz="1400" dirty="0" err="1" smtClean="0">
                <a:solidFill>
                  <a:schemeClr val="bg1"/>
                </a:solidFill>
              </a:rPr>
              <a:t>districte</a:t>
            </a:r>
            <a:r>
              <a:rPr lang="es-ES" sz="1400" dirty="0" smtClean="0">
                <a:solidFill>
                  <a:schemeClr val="bg1"/>
                </a:solidFill>
              </a:rPr>
              <a:t> de </a:t>
            </a:r>
            <a:r>
              <a:rPr lang="es-ES" sz="1400" dirty="0" err="1" smtClean="0">
                <a:solidFill>
                  <a:schemeClr val="bg1"/>
                </a:solidFill>
              </a:rPr>
              <a:t>Cuire</a:t>
            </a:r>
            <a:endParaRPr lang="es-ES" sz="1400" dirty="0" smtClean="0">
              <a:solidFill>
                <a:schemeClr val="bg1"/>
              </a:solidFill>
            </a:endParaRPr>
          </a:p>
          <a:p>
            <a:r>
              <a:rPr lang="es-ES" sz="1400" dirty="0" smtClean="0">
                <a:solidFill>
                  <a:schemeClr val="bg1"/>
                </a:solidFill>
              </a:rPr>
              <a:t>7.- </a:t>
            </a:r>
            <a:r>
              <a:rPr lang="es-ES" sz="1400" dirty="0" err="1" smtClean="0">
                <a:solidFill>
                  <a:schemeClr val="bg1"/>
                </a:solidFill>
              </a:rPr>
              <a:t>parc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urbà</a:t>
            </a:r>
            <a:r>
              <a:rPr lang="es-ES" sz="1400" dirty="0" smtClean="0">
                <a:solidFill>
                  <a:schemeClr val="bg1"/>
                </a:solidFill>
              </a:rPr>
              <a:t> de La </a:t>
            </a:r>
            <a:r>
              <a:rPr lang="es-ES" sz="1400" dirty="0" err="1" smtClean="0">
                <a:solidFill>
                  <a:schemeClr val="bg1"/>
                </a:solidFill>
              </a:rPr>
              <a:t>Tête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d’Or</a:t>
            </a:r>
            <a:endParaRPr lang="es-ES" sz="1400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8401878" y="1391478"/>
            <a:ext cx="477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</a:rPr>
              <a:t>a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056243" y="1391478"/>
            <a:ext cx="31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</a:rPr>
              <a:t>b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308575" y="2621215"/>
            <a:ext cx="278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FF00"/>
                </a:solidFill>
              </a:rPr>
              <a:t>1</a:t>
            </a:r>
            <a:endParaRPr lang="es-ES" sz="3600" dirty="0">
              <a:solidFill>
                <a:srgbClr val="FFFF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947534" y="3275057"/>
            <a:ext cx="344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10743391" y="3275057"/>
            <a:ext cx="500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FF00"/>
                </a:solidFill>
              </a:rPr>
              <a:t>3</a:t>
            </a:r>
            <a:endParaRPr lang="es-ES" sz="3600" dirty="0">
              <a:solidFill>
                <a:srgbClr val="FFFF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674087" y="2822712"/>
            <a:ext cx="198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FF00"/>
                </a:solidFill>
              </a:rPr>
              <a:t>4</a:t>
            </a:r>
          </a:p>
          <a:p>
            <a:endParaRPr lang="es-ES" sz="3600" dirty="0">
              <a:solidFill>
                <a:srgbClr val="FFFF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142922" y="5181600"/>
            <a:ext cx="278296" cy="662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FF00"/>
                </a:solidFill>
              </a:rPr>
              <a:t>5</a:t>
            </a:r>
            <a:endParaRPr lang="es-ES" sz="3600" dirty="0">
              <a:solidFill>
                <a:srgbClr val="FFFF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7560366" y="1189321"/>
            <a:ext cx="387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FF00"/>
                </a:solidFill>
              </a:rPr>
              <a:t>6</a:t>
            </a:r>
            <a:endParaRPr lang="es-ES" sz="3600" dirty="0">
              <a:solidFill>
                <a:srgbClr val="FFFF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9409043" y="1060174"/>
            <a:ext cx="463827" cy="65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FF00"/>
                </a:solidFill>
              </a:rPr>
              <a:t>7</a:t>
            </a:r>
            <a:endParaRPr lang="es-E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6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22430"/>
            <a:ext cx="12192000" cy="89621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9362941" y="113449"/>
            <a:ext cx="24856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/>
              <a:t>Vista de la </a:t>
            </a:r>
            <a:r>
              <a:rPr lang="es-ES" sz="1400" dirty="0" err="1" smtClean="0"/>
              <a:t>ciutat</a:t>
            </a:r>
            <a:r>
              <a:rPr lang="es-ES" sz="1400" dirty="0" smtClean="0"/>
              <a:t> de Lyon des de la </a:t>
            </a:r>
            <a:r>
              <a:rPr lang="es-ES" sz="1400" dirty="0" err="1" smtClean="0"/>
              <a:t>Fourvière</a:t>
            </a:r>
            <a:endParaRPr lang="es-ES" sz="1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5406887" y="5648464"/>
            <a:ext cx="689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</a:rPr>
              <a:t>1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5353878" y="3034748"/>
            <a:ext cx="742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</a:rPr>
              <a:t>2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380383" y="1037394"/>
            <a:ext cx="344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</a:rPr>
              <a:t>3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442376" y="2161346"/>
            <a:ext cx="516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</a:rPr>
              <a:t>a</a:t>
            </a:r>
            <a:endParaRPr lang="es-ES" sz="4000" dirty="0">
              <a:solidFill>
                <a:srgbClr val="FFFF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2368163" y="4773604"/>
            <a:ext cx="5910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dirty="0" smtClean="0">
                <a:solidFill>
                  <a:srgbClr val="FFFF00"/>
                </a:solidFill>
              </a:rPr>
              <a:t>b</a:t>
            </a:r>
            <a:endParaRPr lang="es-E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95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8800" y="6513977"/>
            <a:ext cx="2743200" cy="365125"/>
          </a:xfrm>
        </p:spPr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s-E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593853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75" y="1"/>
            <a:ext cx="12065925" cy="637890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380372" y="5960186"/>
            <a:ext cx="1545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>
                <a:solidFill>
                  <a:prstClr val="white"/>
                </a:solidFill>
              </a:rPr>
              <a:t>e</a:t>
            </a:r>
            <a:r>
              <a:rPr lang="es-ES" dirty="0" smtClean="0">
                <a:solidFill>
                  <a:prstClr val="white"/>
                </a:solidFill>
              </a:rPr>
              <a:t>l Rhône</a:t>
            </a:r>
            <a:endParaRPr lang="es-E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3575"/>
            <a:ext cx="12191999" cy="557296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8800" y="6471138"/>
            <a:ext cx="2743200" cy="365125"/>
          </a:xfrm>
        </p:spPr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127" y="1"/>
            <a:ext cx="8674873" cy="627442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8873588" cy="683626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147292" y="6247567"/>
            <a:ext cx="1669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1400" dirty="0">
                <a:solidFill>
                  <a:prstClr val="white"/>
                </a:solidFill>
              </a:rPr>
              <a:t>l</a:t>
            </a:r>
            <a:r>
              <a:rPr lang="es-ES" sz="1400" dirty="0" smtClean="0">
                <a:solidFill>
                  <a:prstClr val="white"/>
                </a:solidFill>
              </a:rPr>
              <a:t>a </a:t>
            </a:r>
            <a:r>
              <a:rPr lang="es-ES" sz="1400" dirty="0" err="1" smtClean="0">
                <a:solidFill>
                  <a:prstClr val="white"/>
                </a:solidFill>
              </a:rPr>
              <a:t>Saône</a:t>
            </a:r>
            <a:endParaRPr lang="es-E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89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8800" y="6442463"/>
            <a:ext cx="2743200" cy="365125"/>
          </a:xfrm>
        </p:spPr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412"/>
            <a:ext cx="9905372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0594"/>
            <a:ext cx="9905372" cy="682818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0003846" y="132522"/>
            <a:ext cx="20556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 smtClean="0">
                <a:solidFill>
                  <a:prstClr val="white"/>
                </a:solidFill>
              </a:rPr>
              <a:t>Cuire</a:t>
            </a:r>
            <a:r>
              <a:rPr lang="es-ES" sz="1400" dirty="0" smtClean="0">
                <a:solidFill>
                  <a:prstClr val="white"/>
                </a:solidFill>
              </a:rPr>
              <a:t> </a:t>
            </a:r>
            <a:r>
              <a:rPr lang="es-ES" sz="1400" dirty="0" err="1" smtClean="0">
                <a:solidFill>
                  <a:prstClr val="white"/>
                </a:solidFill>
              </a:rPr>
              <a:t>és</a:t>
            </a:r>
            <a:r>
              <a:rPr lang="es-ES" sz="1400" dirty="0" smtClean="0">
                <a:solidFill>
                  <a:prstClr val="white"/>
                </a:solidFill>
              </a:rPr>
              <a:t> un </a:t>
            </a:r>
            <a:r>
              <a:rPr lang="es-ES" sz="1400" dirty="0" err="1" smtClean="0">
                <a:solidFill>
                  <a:prstClr val="white"/>
                </a:solidFill>
              </a:rPr>
              <a:t>barri</a:t>
            </a:r>
            <a:r>
              <a:rPr lang="es-ES" sz="1400" dirty="0" smtClean="0">
                <a:solidFill>
                  <a:prstClr val="white"/>
                </a:solidFill>
              </a:rPr>
              <a:t> de Lyon que, des de la </a:t>
            </a:r>
            <a:r>
              <a:rPr lang="es-ES" sz="1400" dirty="0" err="1" smtClean="0">
                <a:solidFill>
                  <a:prstClr val="white"/>
                </a:solidFill>
              </a:rPr>
              <a:t>vora</a:t>
            </a:r>
            <a:r>
              <a:rPr lang="es-ES" sz="1400" dirty="0" smtClean="0">
                <a:solidFill>
                  <a:prstClr val="white"/>
                </a:solidFill>
              </a:rPr>
              <a:t> del </a:t>
            </a:r>
            <a:r>
              <a:rPr lang="es-ES" sz="1400" dirty="0" err="1" smtClean="0">
                <a:solidFill>
                  <a:prstClr val="white"/>
                </a:solidFill>
              </a:rPr>
              <a:t>riu</a:t>
            </a:r>
            <a:r>
              <a:rPr lang="es-ES" sz="1400" dirty="0" smtClean="0">
                <a:solidFill>
                  <a:prstClr val="white"/>
                </a:solidFill>
              </a:rPr>
              <a:t> </a:t>
            </a:r>
            <a:r>
              <a:rPr lang="es-ES" sz="1400" dirty="0" err="1" smtClean="0">
                <a:solidFill>
                  <a:prstClr val="white"/>
                </a:solidFill>
              </a:rPr>
              <a:t>s’enfila</a:t>
            </a:r>
            <a:r>
              <a:rPr lang="es-ES" sz="1400" dirty="0" smtClean="0">
                <a:solidFill>
                  <a:prstClr val="white"/>
                </a:solidFill>
              </a:rPr>
              <a:t> </a:t>
            </a:r>
            <a:r>
              <a:rPr lang="es-ES" sz="1400" dirty="0" err="1" smtClean="0">
                <a:solidFill>
                  <a:prstClr val="white"/>
                </a:solidFill>
              </a:rPr>
              <a:t>més</a:t>
            </a:r>
            <a:r>
              <a:rPr lang="es-ES" sz="1400" dirty="0" smtClean="0">
                <a:solidFill>
                  <a:prstClr val="white"/>
                </a:solidFill>
              </a:rPr>
              <a:t> de 100 m.</a:t>
            </a:r>
          </a:p>
          <a:p>
            <a:pPr algn="ctr"/>
            <a:r>
              <a:rPr lang="es-ES" sz="1400" dirty="0" err="1" smtClean="0">
                <a:solidFill>
                  <a:prstClr val="white"/>
                </a:solidFill>
              </a:rPr>
              <a:t>És</a:t>
            </a:r>
            <a:r>
              <a:rPr lang="es-ES" sz="1400" dirty="0" smtClean="0">
                <a:solidFill>
                  <a:prstClr val="white"/>
                </a:solidFill>
              </a:rPr>
              <a:t> </a:t>
            </a:r>
            <a:r>
              <a:rPr lang="es-ES" sz="1400" dirty="0" err="1" smtClean="0">
                <a:solidFill>
                  <a:prstClr val="white"/>
                </a:solidFill>
              </a:rPr>
              <a:t>lloc</a:t>
            </a:r>
            <a:r>
              <a:rPr lang="es-ES" sz="1400" dirty="0" smtClean="0">
                <a:solidFill>
                  <a:prstClr val="white"/>
                </a:solidFill>
              </a:rPr>
              <a:t> </a:t>
            </a:r>
            <a:r>
              <a:rPr lang="es-ES" sz="1400" dirty="0" err="1" smtClean="0">
                <a:solidFill>
                  <a:prstClr val="white"/>
                </a:solidFill>
              </a:rPr>
              <a:t>d’interessants</a:t>
            </a:r>
            <a:r>
              <a:rPr lang="es-ES" sz="1400" dirty="0" smtClean="0">
                <a:solidFill>
                  <a:prstClr val="white"/>
                </a:solidFill>
              </a:rPr>
              <a:t> </a:t>
            </a:r>
            <a:r>
              <a:rPr lang="es-ES" sz="1400" dirty="0" err="1" smtClean="0">
                <a:solidFill>
                  <a:prstClr val="white"/>
                </a:solidFill>
              </a:rPr>
              <a:t>experiències</a:t>
            </a:r>
            <a:r>
              <a:rPr lang="es-ES" sz="1400" dirty="0" smtClean="0">
                <a:solidFill>
                  <a:prstClr val="white"/>
                </a:solidFill>
              </a:rPr>
              <a:t> de </a:t>
            </a:r>
            <a:r>
              <a:rPr lang="es-ES" sz="1400" dirty="0" err="1" smtClean="0">
                <a:solidFill>
                  <a:prstClr val="white"/>
                </a:solidFill>
              </a:rPr>
              <a:t>mobilitat</a:t>
            </a:r>
            <a:r>
              <a:rPr lang="es-ES" sz="1400" dirty="0" smtClean="0">
                <a:solidFill>
                  <a:prstClr val="white"/>
                </a:solidFill>
              </a:rPr>
              <a:t> i </a:t>
            </a:r>
            <a:r>
              <a:rPr lang="es-ES" sz="1400" dirty="0" err="1" smtClean="0">
                <a:solidFill>
                  <a:prstClr val="white"/>
                </a:solidFill>
              </a:rPr>
              <a:t>transport</a:t>
            </a:r>
            <a:r>
              <a:rPr lang="es-ES" sz="1400" dirty="0" smtClean="0">
                <a:solidFill>
                  <a:prstClr val="white"/>
                </a:solidFill>
              </a:rPr>
              <a:t> </a:t>
            </a:r>
            <a:r>
              <a:rPr lang="es-ES" sz="1400" dirty="0" err="1" smtClean="0">
                <a:solidFill>
                  <a:prstClr val="white"/>
                </a:solidFill>
              </a:rPr>
              <a:t>públic</a:t>
            </a:r>
            <a:endParaRPr lang="es-ES" sz="14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3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974" y="1645481"/>
            <a:ext cx="6950026" cy="5212519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9105363" y="115910"/>
            <a:ext cx="29492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dirty="0" smtClean="0">
                <a:solidFill>
                  <a:schemeClr val="bg1"/>
                </a:solidFill>
              </a:rPr>
              <a:t>A </a:t>
            </a:r>
            <a:r>
              <a:rPr lang="es-ES" sz="1400" dirty="0" err="1" smtClean="0">
                <a:solidFill>
                  <a:schemeClr val="bg1"/>
                </a:solidFill>
              </a:rPr>
              <a:t>Cuire</a:t>
            </a:r>
            <a:r>
              <a:rPr lang="es-ES" sz="1400" dirty="0" smtClean="0">
                <a:solidFill>
                  <a:schemeClr val="bg1"/>
                </a:solidFill>
              </a:rPr>
              <a:t>, </a:t>
            </a:r>
            <a:r>
              <a:rPr lang="es-ES" sz="1400" dirty="0" err="1" smtClean="0">
                <a:solidFill>
                  <a:schemeClr val="bg1"/>
                </a:solidFill>
              </a:rPr>
              <a:t>uns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carrers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plans</a:t>
            </a:r>
            <a:r>
              <a:rPr lang="es-ES" sz="1400" dirty="0" smtClean="0">
                <a:solidFill>
                  <a:schemeClr val="bg1"/>
                </a:solidFill>
              </a:rPr>
              <a:t> i </a:t>
            </a:r>
            <a:r>
              <a:rPr lang="es-ES" sz="1400" dirty="0" err="1" smtClean="0">
                <a:solidFill>
                  <a:schemeClr val="bg1"/>
                </a:solidFill>
              </a:rPr>
              <a:t>altres</a:t>
            </a:r>
            <a:r>
              <a:rPr lang="es-ES" sz="1400" dirty="0" smtClean="0">
                <a:solidFill>
                  <a:schemeClr val="bg1"/>
                </a:solidFill>
              </a:rPr>
              <a:t> en </a:t>
            </a:r>
            <a:r>
              <a:rPr lang="es-ES" sz="1400" dirty="0" err="1" smtClean="0">
                <a:solidFill>
                  <a:schemeClr val="bg1"/>
                </a:solidFill>
              </a:rPr>
              <a:t>forta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pendent</a:t>
            </a:r>
            <a:r>
              <a:rPr lang="es-ES" sz="1400" dirty="0" smtClean="0">
                <a:solidFill>
                  <a:schemeClr val="bg1"/>
                </a:solidFill>
              </a:rPr>
              <a:t>, conformen una estructura urbana complexa </a:t>
            </a:r>
            <a:r>
              <a:rPr lang="es-ES" sz="1400" dirty="0" err="1" smtClean="0">
                <a:solidFill>
                  <a:schemeClr val="bg1"/>
                </a:solidFill>
              </a:rPr>
              <a:t>on</a:t>
            </a:r>
            <a:r>
              <a:rPr lang="es-ES" sz="1400" dirty="0" smtClean="0">
                <a:solidFill>
                  <a:schemeClr val="bg1"/>
                </a:solidFill>
              </a:rPr>
              <a:t> no manquen </a:t>
            </a:r>
            <a:r>
              <a:rPr lang="es-ES" sz="1400" dirty="0" err="1" smtClean="0">
                <a:solidFill>
                  <a:schemeClr val="bg1"/>
                </a:solidFill>
              </a:rPr>
              <a:t>atraients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passatges</a:t>
            </a:r>
            <a:r>
              <a:rPr lang="es-ES" sz="1400" dirty="0" smtClean="0">
                <a:solidFill>
                  <a:schemeClr val="bg1"/>
                </a:solidFill>
              </a:rPr>
              <a:t> </a:t>
            </a:r>
            <a:r>
              <a:rPr lang="es-ES" sz="1400" dirty="0" err="1" smtClean="0">
                <a:solidFill>
                  <a:schemeClr val="bg1"/>
                </a:solidFill>
              </a:rPr>
              <a:t>comercials</a:t>
            </a:r>
            <a:r>
              <a:rPr lang="es-ES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165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98474" y="6471138"/>
            <a:ext cx="4557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err="1">
                <a:solidFill>
                  <a:prstClr val="white"/>
                </a:solidFill>
              </a:rPr>
              <a:t>realització</a:t>
            </a:r>
            <a:r>
              <a:rPr lang="es-ES" sz="1400" dirty="0">
                <a:solidFill>
                  <a:prstClr val="white"/>
                </a:solidFill>
              </a:rPr>
              <a:t>:  Joan </a:t>
            </a:r>
            <a:r>
              <a:rPr lang="es-ES" sz="1400" dirty="0" err="1">
                <a:solidFill>
                  <a:prstClr val="white"/>
                </a:solidFill>
              </a:rPr>
              <a:t>Anton</a:t>
            </a:r>
            <a:r>
              <a:rPr lang="es-ES" sz="1400" dirty="0">
                <a:solidFill>
                  <a:prstClr val="white"/>
                </a:solidFill>
              </a:rPr>
              <a:t> Tineo  -  </a:t>
            </a:r>
            <a:r>
              <a:rPr lang="es-ES" sz="1400" dirty="0" err="1">
                <a:solidFill>
                  <a:prstClr val="white"/>
                </a:solidFill>
              </a:rPr>
              <a:t>juliol</a:t>
            </a:r>
            <a:r>
              <a:rPr lang="es-ES" sz="1400" dirty="0">
                <a:solidFill>
                  <a:prstClr val="white"/>
                </a:solidFill>
              </a:rPr>
              <a:t>  2017 </a:t>
            </a: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>
            <a:off x="9448800" y="6442463"/>
            <a:ext cx="2743200" cy="365125"/>
          </a:xfrm>
        </p:spPr>
        <p:txBody>
          <a:bodyPr/>
          <a:lstStyle/>
          <a:p>
            <a:fld id="{53B53BA6-950F-4360-933F-98BEC3101058}" type="slidenum">
              <a:rPr lang="es-ES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11372" cy="4058529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0628" y="-1"/>
            <a:ext cx="5411372" cy="4058529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69667"/>
            <a:ext cx="3995226" cy="53269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773" y="1569667"/>
            <a:ext cx="3995227" cy="5326969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832" y="1569668"/>
            <a:ext cx="3995226" cy="532696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512904" y="119270"/>
            <a:ext cx="1152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l</a:t>
            </a:r>
            <a:r>
              <a:rPr lang="es-ES" dirty="0" smtClean="0">
                <a:solidFill>
                  <a:schemeClr val="bg1"/>
                </a:solidFill>
              </a:rPr>
              <a:t>e </a:t>
            </a:r>
            <a:r>
              <a:rPr lang="es-ES" dirty="0" err="1" smtClean="0">
                <a:solidFill>
                  <a:schemeClr val="bg1"/>
                </a:solidFill>
              </a:rPr>
              <a:t>Vieux</a:t>
            </a:r>
            <a:r>
              <a:rPr lang="es-ES" dirty="0" smtClean="0">
                <a:solidFill>
                  <a:schemeClr val="bg1"/>
                </a:solidFill>
              </a:rPr>
              <a:t> Lyon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8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643</Words>
  <Application>Microsoft Office PowerPoint</Application>
  <PresentationFormat>Panorámica</PresentationFormat>
  <Paragraphs>133</Paragraphs>
  <Slides>25</Slides>
  <Notes>25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2" baseType="lpstr">
      <vt:lpstr>AR BLANCA</vt:lpstr>
      <vt:lpstr>AR JULIAN</vt:lpstr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</dc:creator>
  <cp:lastModifiedBy>Usuario</cp:lastModifiedBy>
  <cp:revision>48</cp:revision>
  <dcterms:created xsi:type="dcterms:W3CDTF">2017-07-26T09:07:44Z</dcterms:created>
  <dcterms:modified xsi:type="dcterms:W3CDTF">2017-10-01T10:02:14Z</dcterms:modified>
</cp:coreProperties>
</file>