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56" r:id="rId2"/>
    <p:sldMasterId id="2147483664" r:id="rId3"/>
  </p:sldMasterIdLst>
  <p:notesMasterIdLst>
    <p:notesMasterId r:id="rId45"/>
  </p:notesMasterIdLst>
  <p:handoutMasterIdLst>
    <p:handoutMasterId r:id="rId46"/>
  </p:handoutMasterIdLst>
  <p:sldIdLst>
    <p:sldId id="260" r:id="rId4"/>
    <p:sldId id="272" r:id="rId5"/>
    <p:sldId id="407" r:id="rId6"/>
    <p:sldId id="402" r:id="rId7"/>
    <p:sldId id="391" r:id="rId8"/>
    <p:sldId id="333" r:id="rId9"/>
    <p:sldId id="406" r:id="rId10"/>
    <p:sldId id="353" r:id="rId11"/>
    <p:sldId id="394" r:id="rId12"/>
    <p:sldId id="419" r:id="rId13"/>
    <p:sldId id="368" r:id="rId14"/>
    <p:sldId id="369" r:id="rId15"/>
    <p:sldId id="354" r:id="rId16"/>
    <p:sldId id="355" r:id="rId17"/>
    <p:sldId id="356" r:id="rId18"/>
    <p:sldId id="417" r:id="rId19"/>
    <p:sldId id="373" r:id="rId20"/>
    <p:sldId id="357" r:id="rId21"/>
    <p:sldId id="372" r:id="rId22"/>
    <p:sldId id="379" r:id="rId23"/>
    <p:sldId id="358" r:id="rId24"/>
    <p:sldId id="414" r:id="rId25"/>
    <p:sldId id="387" r:id="rId26"/>
    <p:sldId id="380" r:id="rId27"/>
    <p:sldId id="408" r:id="rId28"/>
    <p:sldId id="409" r:id="rId29"/>
    <p:sldId id="410" r:id="rId30"/>
    <p:sldId id="411" r:id="rId31"/>
    <p:sldId id="412" r:id="rId32"/>
    <p:sldId id="359" r:id="rId33"/>
    <p:sldId id="395" r:id="rId34"/>
    <p:sldId id="377" r:id="rId35"/>
    <p:sldId id="396" r:id="rId36"/>
    <p:sldId id="397" r:id="rId37"/>
    <p:sldId id="404" r:id="rId38"/>
    <p:sldId id="415" r:id="rId39"/>
    <p:sldId id="388" r:id="rId40"/>
    <p:sldId id="389" r:id="rId41"/>
    <p:sldId id="416" r:id="rId42"/>
    <p:sldId id="418" r:id="rId43"/>
    <p:sldId id="262" r:id="rId44"/>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A7A6"/>
    <a:srgbClr val="00CC99"/>
    <a:srgbClr val="6ACCCA"/>
    <a:srgbClr val="99FFCC"/>
    <a:srgbClr val="BDFFEC"/>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 mitjà 2 - èmfasi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 cla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10" autoAdjust="0"/>
    <p:restoredTop sz="94095" autoAdjust="0"/>
  </p:normalViewPr>
  <p:slideViewPr>
    <p:cSldViewPr>
      <p:cViewPr varScale="1">
        <p:scale>
          <a:sx n="70" d="100"/>
          <a:sy n="70" d="100"/>
        </p:scale>
        <p:origin x="119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bert.gragera\Desktop\P05_Tram_CiUBCN\TREBALL_rec&#224;lcul%20TIR_2016-12-0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lbert.gragera\Desktop\Contrast_C&#192;LCULS_Matrius_temps_ATM_2016-06-2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lbert.gragera\Desktop\P05_Tram_CiUBCN\TREBALL_rec&#224;lcul%20TIR_2016-12-07.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lbert.gragera\Desktop\P05_Tram_CiUBCN\TREBALL_rec&#224;lcul%20TIR_2016-12-0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7619832568967"/>
          <c:y val="4.032170318103568E-2"/>
          <c:w val="0.8480767045273504"/>
          <c:h val="0.6472848714266731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dPt>
          <c:dPt>
            <c:idx val="1"/>
            <c:invertIfNegative val="0"/>
            <c:bubble3D val="0"/>
            <c:spPr>
              <a:solidFill>
                <a:schemeClr val="tx1">
                  <a:lumMod val="50000"/>
                  <a:lumOff val="50000"/>
                </a:schemeClr>
              </a:solidFill>
              <a:ln>
                <a:noFill/>
              </a:ln>
              <a:effectLst/>
            </c:spPr>
          </c:dPt>
          <c:dPt>
            <c:idx val="2"/>
            <c:invertIfNegative val="0"/>
            <c:bubble3D val="0"/>
            <c:spPr>
              <a:solidFill>
                <a:schemeClr val="accent3">
                  <a:lumMod val="75000"/>
                </a:schemeClr>
              </a:solidFill>
              <a:ln>
                <a:noFill/>
              </a:ln>
              <a:effectLst/>
            </c:spPr>
          </c:dPt>
          <c:dPt>
            <c:idx val="3"/>
            <c:invertIfNegative val="0"/>
            <c:bubble3D val="0"/>
            <c:spPr>
              <a:solidFill>
                <a:schemeClr val="accent3">
                  <a:lumMod val="75000"/>
                </a:schemeClr>
              </a:solidFill>
              <a:ln>
                <a:noFill/>
              </a:ln>
              <a:effectLst/>
            </c:spPr>
          </c:dPt>
          <c:dPt>
            <c:idx val="4"/>
            <c:invertIfNegative val="0"/>
            <c:bubble3D val="0"/>
            <c:spPr>
              <a:solidFill>
                <a:schemeClr val="accent3">
                  <a:lumMod val="75000"/>
                </a:schemeClr>
              </a:solidFill>
              <a:ln w="34925">
                <a:solidFill>
                  <a:srgbClr val="C00000"/>
                </a:solidFill>
              </a:ln>
              <a:effectLst/>
            </c:spPr>
          </c:dPt>
          <c:dPt>
            <c:idx val="5"/>
            <c:invertIfNegative val="0"/>
            <c:bubble3D val="0"/>
            <c:spPr>
              <a:solidFill>
                <a:schemeClr val="accent3">
                  <a:lumMod val="75000"/>
                </a:schemeClr>
              </a:solidFill>
              <a:ln>
                <a:noFill/>
              </a:ln>
              <a:effectLst/>
            </c:spPr>
          </c:dPt>
          <c:dPt>
            <c:idx val="7"/>
            <c:invertIfNegative val="0"/>
            <c:bubble3D val="0"/>
            <c:spPr>
              <a:solidFill>
                <a:schemeClr val="accent3">
                  <a:lumMod val="75000"/>
                </a:schemeClr>
              </a:solidFill>
              <a:ln>
                <a:noFill/>
              </a:ln>
              <a:effectLst/>
            </c:spPr>
          </c:dPt>
          <c:dPt>
            <c:idx val="8"/>
            <c:invertIfNegative val="0"/>
            <c:bubble3D val="0"/>
            <c:spPr>
              <a:solidFill>
                <a:schemeClr val="accent3">
                  <a:lumMod val="75000"/>
                </a:schemeClr>
              </a:solidFill>
              <a:ln>
                <a:noFill/>
              </a:ln>
              <a:effectLst/>
            </c:spPr>
          </c:dPt>
          <c:cat>
            <c:strRef>
              <c:f>Base!$A$49:$A$57</c:f>
              <c:strCache>
                <c:ptCount val="9"/>
                <c:pt idx="0">
                  <c:v>Inversió TRAM</c:v>
                </c:pt>
                <c:pt idx="1">
                  <c:v>Explotació TRAM</c:v>
                </c:pt>
                <c:pt idx="2">
                  <c:v>Inversió BUS</c:v>
                </c:pt>
                <c:pt idx="3">
                  <c:v>Explotació BUS</c:v>
                </c:pt>
                <c:pt idx="4">
                  <c:v>Temps viatge TP</c:v>
                </c:pt>
                <c:pt idx="5">
                  <c:v>Access. i confort TP</c:v>
                </c:pt>
                <c:pt idx="6">
                  <c:v>Congestió VP</c:v>
                </c:pt>
                <c:pt idx="7">
                  <c:v>Emissions</c:v>
                </c:pt>
                <c:pt idx="8">
                  <c:v>Soroll</c:v>
                </c:pt>
              </c:strCache>
            </c:strRef>
          </c:cat>
          <c:val>
            <c:numRef>
              <c:f>Base!$B$49:$B$57</c:f>
              <c:numCache>
                <c:formatCode>"€"#,##0_);[Red]\("€"#,##0\)</c:formatCode>
                <c:ptCount val="9"/>
                <c:pt idx="0">
                  <c:v>-97857971.057027459</c:v>
                </c:pt>
                <c:pt idx="1">
                  <c:v>-94876924.659446329</c:v>
                </c:pt>
                <c:pt idx="2">
                  <c:v>6596338.3321470516</c:v>
                </c:pt>
                <c:pt idx="3">
                  <c:v>59127906.6021742</c:v>
                </c:pt>
                <c:pt idx="4">
                  <c:v>200116356.16405654</c:v>
                </c:pt>
                <c:pt idx="5">
                  <c:v>9666316.0018125735</c:v>
                </c:pt>
                <c:pt idx="6">
                  <c:v>0</c:v>
                </c:pt>
                <c:pt idx="7">
                  <c:v>1081743.3851222</c:v>
                </c:pt>
                <c:pt idx="8">
                  <c:v>1872132.6693924335</c:v>
                </c:pt>
              </c:numCache>
            </c:numRef>
          </c:val>
        </c:ser>
        <c:dLbls>
          <c:showLegendKey val="0"/>
          <c:showVal val="0"/>
          <c:showCatName val="0"/>
          <c:showSerName val="0"/>
          <c:showPercent val="0"/>
          <c:showBubbleSize val="0"/>
        </c:dLbls>
        <c:gapWidth val="219"/>
        <c:overlap val="-24"/>
        <c:axId val="-2138127488"/>
        <c:axId val="-2138126944"/>
      </c:barChart>
      <c:catAx>
        <c:axId val="-2138127488"/>
        <c:scaling>
          <c:orientation val="minMax"/>
        </c:scaling>
        <c:delete val="0"/>
        <c:axPos val="b"/>
        <c:numFmt formatCode="General" sourceLinked="1"/>
        <c:majorTickMark val="none"/>
        <c:minorTickMark val="none"/>
        <c:tickLblPos val="low"/>
        <c:spPr>
          <a:noFill/>
          <a:ln w="19050" cap="flat" cmpd="sng" algn="ctr">
            <a:solidFill>
              <a:schemeClr val="tx1">
                <a:lumMod val="50000"/>
                <a:lumOff val="50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a-ES"/>
          </a:p>
        </c:txPr>
        <c:crossAx val="-2138126944"/>
        <c:crosses val="autoZero"/>
        <c:auto val="1"/>
        <c:lblAlgn val="ctr"/>
        <c:lblOffset val="100"/>
        <c:noMultiLvlLbl val="0"/>
      </c:catAx>
      <c:valAx>
        <c:axId val="-2138126944"/>
        <c:scaling>
          <c:orientation val="minMax"/>
          <c:max val="200000000"/>
          <c:min val="-1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s-ES" dirty="0"/>
                  <a:t>Valor </a:t>
                </a:r>
                <a:r>
                  <a:rPr lang="es-ES" dirty="0" smtClean="0"/>
                  <a:t>actual </a:t>
                </a:r>
                <a:r>
                  <a:rPr lang="es-ES" dirty="0"/>
                  <a:t>net (M€)</a:t>
                </a:r>
              </a:p>
            </c:rich>
          </c:tx>
          <c:layout/>
          <c:overlay val="0"/>
          <c:spPr>
            <a:noFill/>
            <a:ln>
              <a:noFill/>
            </a:ln>
            <a:effectLst/>
          </c:sp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a-ES"/>
          </a:p>
        </c:txPr>
        <c:crossAx val="-2138127488"/>
        <c:crosses val="autoZero"/>
        <c:crossBetween val="between"/>
        <c:dispUnits>
          <c:builtInUnit val="millions"/>
        </c:dispUnits>
      </c:valAx>
      <c:spPr>
        <a:noFill/>
        <a:ln>
          <a:noFill/>
        </a:ln>
        <a:effectLst/>
      </c:spPr>
    </c:plotArea>
    <c:plotVisOnly val="1"/>
    <c:dispBlanksAs val="gap"/>
    <c:showDLblsOverMax val="0"/>
  </c:chart>
  <c:spPr>
    <a:noFill/>
    <a:ln>
      <a:noFill/>
    </a:ln>
    <a:effectLst/>
  </c:spPr>
  <c:txPr>
    <a:bodyPr/>
    <a:lstStyle/>
    <a:p>
      <a:pPr>
        <a:defRPr sz="1600"/>
      </a:pPr>
      <a:endParaRPr lang="ca-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desplaçaments</c:v>
          </c:tx>
          <c:invertIfNegative val="0"/>
          <c:cat>
            <c:strRef>
              <c:f>RESUM!$K$26:$K$50</c:f>
              <c:strCache>
                <c:ptCount val="25"/>
                <c:pt idx="0">
                  <c:v>&gt;10min</c:v>
                </c:pt>
                <c:pt idx="1">
                  <c:v>&gt;8-10min</c:v>
                </c:pt>
                <c:pt idx="2">
                  <c:v>&gt;6-8min</c:v>
                </c:pt>
                <c:pt idx="3">
                  <c:v>&gt;4-6min</c:v>
                </c:pt>
                <c:pt idx="4">
                  <c:v>&gt;2-4min</c:v>
                </c:pt>
                <c:pt idx="5">
                  <c:v>&gt;1-2min</c:v>
                </c:pt>
                <c:pt idx="6">
                  <c:v>&gt;0.5-1min</c:v>
                </c:pt>
                <c:pt idx="7">
                  <c:v>&gt;0.4-0.5min</c:v>
                </c:pt>
                <c:pt idx="8">
                  <c:v>&gt;0.3-0.4min</c:v>
                </c:pt>
                <c:pt idx="9">
                  <c:v>&gt;0.2-0.3min</c:v>
                </c:pt>
                <c:pt idx="10">
                  <c:v>&gt;0.1-0.2min</c:v>
                </c:pt>
                <c:pt idx="11">
                  <c:v>&gt;0-0.1min</c:v>
                </c:pt>
                <c:pt idx="12">
                  <c:v>0min</c:v>
                </c:pt>
                <c:pt idx="13">
                  <c:v>&lt;0 -0.1min</c:v>
                </c:pt>
                <c:pt idx="14">
                  <c:v>&lt;-0.1 -0.2min</c:v>
                </c:pt>
                <c:pt idx="15">
                  <c:v>&lt;-0.2 -0.3min</c:v>
                </c:pt>
                <c:pt idx="16">
                  <c:v>&lt;0-0.3 -0.4min</c:v>
                </c:pt>
                <c:pt idx="17">
                  <c:v>&lt;-0.4 -0.5min</c:v>
                </c:pt>
                <c:pt idx="18">
                  <c:v>&lt;-0.5 -1min</c:v>
                </c:pt>
                <c:pt idx="19">
                  <c:v>&lt;-1 -2min</c:v>
                </c:pt>
                <c:pt idx="20">
                  <c:v>&lt;-2 -4min</c:v>
                </c:pt>
                <c:pt idx="21">
                  <c:v>&lt;-4 -6min</c:v>
                </c:pt>
                <c:pt idx="22">
                  <c:v>&lt;-6 -8min</c:v>
                </c:pt>
                <c:pt idx="23">
                  <c:v>&lt;-8 -10min</c:v>
                </c:pt>
                <c:pt idx="24">
                  <c:v>&lt;-10min</c:v>
                </c:pt>
              </c:strCache>
            </c:strRef>
          </c:cat>
          <c:val>
            <c:numRef>
              <c:f>RESUM!$Q$26:$Q$50</c:f>
              <c:numCache>
                <c:formatCode>0.000%</c:formatCode>
                <c:ptCount val="25"/>
                <c:pt idx="0">
                  <c:v>3.4977616057288496E-5</c:v>
                </c:pt>
                <c:pt idx="1">
                  <c:v>6.8569979993496292E-5</c:v>
                </c:pt>
                <c:pt idx="2">
                  <c:v>2.922881975480346E-4</c:v>
                </c:pt>
                <c:pt idx="3">
                  <c:v>6.1297406357822424E-4</c:v>
                </c:pt>
                <c:pt idx="4">
                  <c:v>1.7249852037757823E-3</c:v>
                </c:pt>
                <c:pt idx="5">
                  <c:v>2.6364810994469043E-3</c:v>
                </c:pt>
                <c:pt idx="6">
                  <c:v>3.8915195211460486E-3</c:v>
                </c:pt>
                <c:pt idx="7">
                  <c:v>1.6668046146903915E-3</c:v>
                </c:pt>
                <c:pt idx="8">
                  <c:v>2.196663551003771E-3</c:v>
                </c:pt>
                <c:pt idx="9">
                  <c:v>3.0697187003149036E-3</c:v>
                </c:pt>
                <c:pt idx="10">
                  <c:v>4.4816369247264402E-3</c:v>
                </c:pt>
                <c:pt idx="11">
                  <c:v>2.3549632371402715E-2</c:v>
                </c:pt>
                <c:pt idx="12">
                  <c:v>0.56455603881614957</c:v>
                </c:pt>
                <c:pt idx="13">
                  <c:v>0.24235782378277029</c:v>
                </c:pt>
                <c:pt idx="14">
                  <c:v>4.1966905634201336E-2</c:v>
                </c:pt>
                <c:pt idx="15">
                  <c:v>1.642597333874506E-2</c:v>
                </c:pt>
                <c:pt idx="16">
                  <c:v>1.5730576773962533E-2</c:v>
                </c:pt>
                <c:pt idx="17">
                  <c:v>1.3341363178128531E-2</c:v>
                </c:pt>
                <c:pt idx="18">
                  <c:v>4.0835154651278363E-2</c:v>
                </c:pt>
                <c:pt idx="19">
                  <c:v>1.5253357418250216E-2</c:v>
                </c:pt>
                <c:pt idx="20">
                  <c:v>3.8004391941849885E-3</c:v>
                </c:pt>
                <c:pt idx="21">
                  <c:v>1.1064701317132358E-3</c:v>
                </c:pt>
                <c:pt idx="22">
                  <c:v>3.3072894390802479E-4</c:v>
                </c:pt>
                <c:pt idx="23">
                  <c:v>6.2682658478903152E-5</c:v>
                </c:pt>
                <c:pt idx="24">
                  <c:v>6.2336345448633001E-6</c:v>
                </c:pt>
              </c:numCache>
            </c:numRef>
          </c:val>
        </c:ser>
        <c:ser>
          <c:idx val="1"/>
          <c:order val="1"/>
          <c:tx>
            <c:v>diferencia temps total</c:v>
          </c:tx>
          <c:invertIfNegative val="0"/>
          <c:val>
            <c:numRef>
              <c:f>RESUM!$T$26:$T$50</c:f>
              <c:numCache>
                <c:formatCode>0.000%</c:formatCode>
                <c:ptCount val="25"/>
                <c:pt idx="0">
                  <c:v>-5.1635277736557942E-3</c:v>
                </c:pt>
                <c:pt idx="1">
                  <c:v>-7.367534261895228E-3</c:v>
                </c:pt>
                <c:pt idx="2">
                  <c:v>-2.4252980729830214E-2</c:v>
                </c:pt>
                <c:pt idx="3">
                  <c:v>-3.7007083057714524E-2</c:v>
                </c:pt>
                <c:pt idx="4">
                  <c:v>-6.1473608921315995E-2</c:v>
                </c:pt>
                <c:pt idx="5">
                  <c:v>-4.7458418690895232E-2</c:v>
                </c:pt>
                <c:pt idx="6">
                  <c:v>-3.4168779089543674E-2</c:v>
                </c:pt>
                <c:pt idx="7">
                  <c:v>-9.3976578646883472E-3</c:v>
                </c:pt>
                <c:pt idx="8">
                  <c:v>-9.6167081845147922E-3</c:v>
                </c:pt>
                <c:pt idx="9">
                  <c:v>-9.3128708584640351E-3</c:v>
                </c:pt>
                <c:pt idx="10">
                  <c:v>-8.28838742340645E-3</c:v>
                </c:pt>
                <c:pt idx="11">
                  <c:v>-6.8617673068388021E-3</c:v>
                </c:pt>
                <c:pt idx="12">
                  <c:v>0</c:v>
                </c:pt>
                <c:pt idx="13">
                  <c:v>0.14790086343564404</c:v>
                </c:pt>
                <c:pt idx="14">
                  <c:v>7.1723342470333046E-2</c:v>
                </c:pt>
                <c:pt idx="15">
                  <c:v>5.1477786117541079E-2</c:v>
                </c:pt>
                <c:pt idx="16">
                  <c:v>6.9125660778047354E-2</c:v>
                </c:pt>
                <c:pt idx="17">
                  <c:v>7.5118399993664708E-2</c:v>
                </c:pt>
                <c:pt idx="18">
                  <c:v>0.35785080788472112</c:v>
                </c:pt>
                <c:pt idx="19">
                  <c:v>0.25924368618363425</c:v>
                </c:pt>
                <c:pt idx="20">
                  <c:v>0.12511223735860083</c:v>
                </c:pt>
                <c:pt idx="21">
                  <c:v>6.770650777812813E-2</c:v>
                </c:pt>
                <c:pt idx="22">
                  <c:v>2.7478486361373202E-2</c:v>
                </c:pt>
                <c:pt idx="23">
                  <c:v>6.8035491050006417E-3</c:v>
                </c:pt>
                <c:pt idx="24">
                  <c:v>8.2799669607488567E-4</c:v>
                </c:pt>
              </c:numCache>
            </c:numRef>
          </c:val>
        </c:ser>
        <c:dLbls>
          <c:showLegendKey val="0"/>
          <c:showVal val="0"/>
          <c:showCatName val="0"/>
          <c:showSerName val="0"/>
          <c:showPercent val="0"/>
          <c:showBubbleSize val="0"/>
        </c:dLbls>
        <c:gapWidth val="61"/>
        <c:axId val="-2138120416"/>
        <c:axId val="-288909120"/>
      </c:barChart>
      <c:catAx>
        <c:axId val="-2138120416"/>
        <c:scaling>
          <c:orientation val="minMax"/>
        </c:scaling>
        <c:delete val="0"/>
        <c:axPos val="b"/>
        <c:numFmt formatCode="General" sourceLinked="0"/>
        <c:majorTickMark val="out"/>
        <c:minorTickMark val="none"/>
        <c:tickLblPos val="low"/>
        <c:spPr>
          <a:ln w="19050">
            <a:solidFill>
              <a:schemeClr val="tx1">
                <a:lumMod val="50000"/>
                <a:lumOff val="50000"/>
              </a:schemeClr>
            </a:solidFill>
          </a:ln>
        </c:spPr>
        <c:crossAx val="-288909120"/>
        <c:crossesAt val="0"/>
        <c:auto val="1"/>
        <c:lblAlgn val="ctr"/>
        <c:lblOffset val="100"/>
        <c:noMultiLvlLbl val="0"/>
      </c:catAx>
      <c:valAx>
        <c:axId val="-288909120"/>
        <c:scaling>
          <c:orientation val="minMax"/>
          <c:max val="0.60000000000000031"/>
        </c:scaling>
        <c:delete val="0"/>
        <c:axPos val="l"/>
        <c:majorGridlines/>
        <c:numFmt formatCode="0%" sourceLinked="0"/>
        <c:majorTickMark val="out"/>
        <c:minorTickMark val="none"/>
        <c:tickLblPos val="nextTo"/>
        <c:crossAx val="-2138120416"/>
        <c:crossesAt val="1"/>
        <c:crossBetween val="between"/>
      </c:valAx>
    </c:plotArea>
    <c:legend>
      <c:legendPos val="b"/>
      <c:layout/>
      <c:overlay val="0"/>
    </c:legend>
    <c:plotVisOnly val="1"/>
    <c:dispBlanksAs val="gap"/>
    <c:showDLblsOverMax val="0"/>
  </c:chart>
  <c:spPr>
    <a:ln>
      <a:noFill/>
    </a:ln>
  </c:spPr>
  <c:txPr>
    <a:bodyPr/>
    <a:lstStyle/>
    <a:p>
      <a:pPr>
        <a:defRPr sz="1400"/>
      </a:pPr>
      <a:endParaRPr lang="ca-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'R7 (inversió)'!$F$13:$F$20</c:f>
              <c:numCache>
                <c:formatCode>0%</c:formatCode>
                <c:ptCount val="8"/>
                <c:pt idx="0">
                  <c:v>0</c:v>
                </c:pt>
                <c:pt idx="1">
                  <c:v>0.1</c:v>
                </c:pt>
                <c:pt idx="2">
                  <c:v>0.2</c:v>
                </c:pt>
                <c:pt idx="3">
                  <c:v>0.3000000000000001</c:v>
                </c:pt>
                <c:pt idx="4">
                  <c:v>0.4</c:v>
                </c:pt>
                <c:pt idx="5">
                  <c:v>0.5</c:v>
                </c:pt>
                <c:pt idx="6">
                  <c:v>0.60000000000000009</c:v>
                </c:pt>
                <c:pt idx="7">
                  <c:v>0.70000000000000007</c:v>
                </c:pt>
              </c:numCache>
            </c:numRef>
          </c:xVal>
          <c:yVal>
            <c:numRef>
              <c:f>'R7 (inversió)'!$G$13:$G$20</c:f>
              <c:numCache>
                <c:formatCode>"€"#,##0.00_);[Red]\("€"#,##0.00\)</c:formatCode>
                <c:ptCount val="8"/>
                <c:pt idx="0">
                  <c:v>85725897.4382312</c:v>
                </c:pt>
                <c:pt idx="1">
                  <c:v>81433852.398732647</c:v>
                </c:pt>
                <c:pt idx="2">
                  <c:v>77141807.35923411</c:v>
                </c:pt>
                <c:pt idx="3">
                  <c:v>72849762.319735587</c:v>
                </c:pt>
                <c:pt idx="4">
                  <c:v>68557717.280237004</c:v>
                </c:pt>
                <c:pt idx="5">
                  <c:v>64265672.240738496</c:v>
                </c:pt>
                <c:pt idx="6">
                  <c:v>59973627.201239936</c:v>
                </c:pt>
                <c:pt idx="7">
                  <c:v>55681582.161741413</c:v>
                </c:pt>
              </c:numCache>
            </c:numRef>
          </c:yVal>
          <c:smooth val="1"/>
        </c:ser>
        <c:dLbls>
          <c:showLegendKey val="0"/>
          <c:showVal val="0"/>
          <c:showCatName val="0"/>
          <c:showSerName val="0"/>
          <c:showPercent val="0"/>
          <c:showBubbleSize val="0"/>
        </c:dLbls>
        <c:axId val="-2095485520"/>
        <c:axId val="-2095473552"/>
      </c:scatterChart>
      <c:valAx>
        <c:axId val="-2095485520"/>
        <c:scaling>
          <c:orientation val="minMax"/>
          <c:max val="0.7000000000000001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Desviació Inversió</a:t>
                </a:r>
              </a:p>
            </c:rich>
          </c:tx>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a-ES"/>
          </a:p>
        </c:txPr>
        <c:crossAx val="-2095473552"/>
        <c:crosses val="autoZero"/>
        <c:crossBetween val="midCat"/>
      </c:valAx>
      <c:valAx>
        <c:axId val="-2095473552"/>
        <c:scaling>
          <c:orientation val="minMax"/>
          <c:max val="90000000"/>
          <c:min val="5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Valor Actual Net social (VANs) M€</a:t>
                </a:r>
              </a:p>
            </c:rich>
          </c:tx>
          <c:layout/>
          <c:overlay val="0"/>
          <c:spPr>
            <a:noFill/>
            <a:ln>
              <a:noFill/>
            </a:ln>
            <a:effectLst/>
          </c:sp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a-ES"/>
          </a:p>
        </c:txPr>
        <c:crossAx val="-2095485520"/>
        <c:crosses val="autoZero"/>
        <c:crossBetween val="midCat"/>
        <c:dispUnits>
          <c:builtInUnit val="millions"/>
        </c:dispUnits>
      </c:valAx>
      <c:spPr>
        <a:noFill/>
        <a:ln>
          <a:noFill/>
        </a:ln>
        <a:effectLst/>
      </c:spPr>
    </c:plotArea>
    <c:plotVisOnly val="1"/>
    <c:dispBlanksAs val="gap"/>
    <c:showDLblsOverMax val="0"/>
  </c:chart>
  <c:spPr>
    <a:noFill/>
    <a:ln>
      <a:noFill/>
    </a:ln>
    <a:effectLst/>
  </c:spPr>
  <c:txPr>
    <a:bodyPr/>
    <a:lstStyle/>
    <a:p>
      <a:pPr>
        <a:defRPr sz="1400"/>
      </a:pPr>
      <a:endParaRPr lang="ca-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7619832568967"/>
          <c:y val="3.0214959006757778E-2"/>
          <c:w val="0.8480767045273504"/>
          <c:h val="0.6472848714266731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dPt>
          <c:dPt>
            <c:idx val="1"/>
            <c:invertIfNegative val="0"/>
            <c:bubble3D val="0"/>
            <c:spPr>
              <a:solidFill>
                <a:schemeClr val="tx1">
                  <a:lumMod val="50000"/>
                  <a:lumOff val="50000"/>
                </a:schemeClr>
              </a:solidFill>
              <a:ln>
                <a:noFill/>
              </a:ln>
              <a:effectLst/>
            </c:spPr>
          </c:dPt>
          <c:dPt>
            <c:idx val="2"/>
            <c:invertIfNegative val="0"/>
            <c:bubble3D val="0"/>
            <c:spPr>
              <a:solidFill>
                <a:schemeClr val="accent3">
                  <a:lumMod val="75000"/>
                </a:schemeClr>
              </a:solidFill>
              <a:ln>
                <a:noFill/>
              </a:ln>
              <a:effectLst/>
            </c:spPr>
          </c:dPt>
          <c:dPt>
            <c:idx val="3"/>
            <c:invertIfNegative val="0"/>
            <c:bubble3D val="0"/>
            <c:spPr>
              <a:solidFill>
                <a:schemeClr val="accent3">
                  <a:lumMod val="75000"/>
                </a:schemeClr>
              </a:solidFill>
              <a:ln>
                <a:noFill/>
              </a:ln>
              <a:effectLst/>
            </c:spPr>
          </c:dPt>
          <c:dPt>
            <c:idx val="4"/>
            <c:invertIfNegative val="0"/>
            <c:bubble3D val="0"/>
            <c:spPr>
              <a:solidFill>
                <a:schemeClr val="accent3">
                  <a:lumMod val="75000"/>
                </a:schemeClr>
              </a:solidFill>
              <a:ln>
                <a:noFill/>
              </a:ln>
              <a:effectLst/>
            </c:spPr>
          </c:dPt>
          <c:dPt>
            <c:idx val="5"/>
            <c:invertIfNegative val="0"/>
            <c:bubble3D val="0"/>
            <c:spPr>
              <a:solidFill>
                <a:schemeClr val="accent3">
                  <a:lumMod val="75000"/>
                </a:schemeClr>
              </a:solidFill>
              <a:ln>
                <a:noFill/>
              </a:ln>
              <a:effectLst/>
            </c:spPr>
          </c:dPt>
          <c:dPt>
            <c:idx val="7"/>
            <c:invertIfNegative val="0"/>
            <c:bubble3D val="0"/>
            <c:spPr>
              <a:solidFill>
                <a:schemeClr val="accent3">
                  <a:lumMod val="75000"/>
                </a:schemeClr>
              </a:solidFill>
              <a:ln w="38100">
                <a:solidFill>
                  <a:srgbClr val="C00000"/>
                </a:solidFill>
              </a:ln>
              <a:effectLst/>
            </c:spPr>
          </c:dPt>
          <c:dPt>
            <c:idx val="8"/>
            <c:invertIfNegative val="0"/>
            <c:bubble3D val="0"/>
            <c:spPr>
              <a:solidFill>
                <a:schemeClr val="accent3">
                  <a:lumMod val="75000"/>
                </a:schemeClr>
              </a:solidFill>
              <a:ln w="38100">
                <a:solidFill>
                  <a:srgbClr val="C00000"/>
                </a:solidFill>
              </a:ln>
              <a:effectLst/>
            </c:spPr>
          </c:dPt>
          <c:cat>
            <c:strRef>
              <c:f>Base!$A$49:$A$57</c:f>
              <c:strCache>
                <c:ptCount val="9"/>
                <c:pt idx="0">
                  <c:v>Inversió TRAM</c:v>
                </c:pt>
                <c:pt idx="1">
                  <c:v>Explotació TRAM</c:v>
                </c:pt>
                <c:pt idx="2">
                  <c:v>Inversió BUS</c:v>
                </c:pt>
                <c:pt idx="3">
                  <c:v>Explotació BUS</c:v>
                </c:pt>
                <c:pt idx="4">
                  <c:v>Temps viatge TP</c:v>
                </c:pt>
                <c:pt idx="5">
                  <c:v>Access. i confort TP</c:v>
                </c:pt>
                <c:pt idx="6">
                  <c:v>Congestió VP</c:v>
                </c:pt>
                <c:pt idx="7">
                  <c:v>Emissions</c:v>
                </c:pt>
                <c:pt idx="8">
                  <c:v>Soroll</c:v>
                </c:pt>
              </c:strCache>
            </c:strRef>
          </c:cat>
          <c:val>
            <c:numRef>
              <c:f>Base!$B$49:$B$57</c:f>
              <c:numCache>
                <c:formatCode>"€"#,##0_);[Red]\("€"#,##0\)</c:formatCode>
                <c:ptCount val="9"/>
                <c:pt idx="0">
                  <c:v>-97857971.057027459</c:v>
                </c:pt>
                <c:pt idx="1">
                  <c:v>-94876924.659446329</c:v>
                </c:pt>
                <c:pt idx="2">
                  <c:v>6596338.3321470516</c:v>
                </c:pt>
                <c:pt idx="3">
                  <c:v>59127906.6021742</c:v>
                </c:pt>
                <c:pt idx="4">
                  <c:v>200116356.16405654</c:v>
                </c:pt>
                <c:pt idx="5">
                  <c:v>9666316.0018125735</c:v>
                </c:pt>
                <c:pt idx="6">
                  <c:v>0</c:v>
                </c:pt>
                <c:pt idx="7">
                  <c:v>1081743.3851222</c:v>
                </c:pt>
                <c:pt idx="8">
                  <c:v>1872132.6693924335</c:v>
                </c:pt>
              </c:numCache>
            </c:numRef>
          </c:val>
        </c:ser>
        <c:dLbls>
          <c:showLegendKey val="0"/>
          <c:showVal val="0"/>
          <c:showCatName val="0"/>
          <c:showSerName val="0"/>
          <c:showPercent val="0"/>
          <c:showBubbleSize val="0"/>
        </c:dLbls>
        <c:gapWidth val="219"/>
        <c:overlap val="-24"/>
        <c:axId val="-2095487696"/>
        <c:axId val="-2095480080"/>
      </c:barChart>
      <c:catAx>
        <c:axId val="-2095487696"/>
        <c:scaling>
          <c:orientation val="minMax"/>
        </c:scaling>
        <c:delete val="0"/>
        <c:axPos val="b"/>
        <c:numFmt formatCode="General" sourceLinked="1"/>
        <c:majorTickMark val="none"/>
        <c:minorTickMark val="none"/>
        <c:tickLblPos val="low"/>
        <c:spPr>
          <a:noFill/>
          <a:ln w="19050" cap="flat" cmpd="sng" algn="ctr">
            <a:solidFill>
              <a:schemeClr val="tx1">
                <a:lumMod val="50000"/>
                <a:lumOff val="50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a-ES"/>
          </a:p>
        </c:txPr>
        <c:crossAx val="-2095480080"/>
        <c:crosses val="autoZero"/>
        <c:auto val="1"/>
        <c:lblAlgn val="ctr"/>
        <c:lblOffset val="100"/>
        <c:noMultiLvlLbl val="0"/>
      </c:catAx>
      <c:valAx>
        <c:axId val="-2095480080"/>
        <c:scaling>
          <c:orientation val="minMax"/>
          <c:max val="200000000"/>
          <c:min val="-1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s-ES" dirty="0"/>
                  <a:t>Valor </a:t>
                </a:r>
                <a:r>
                  <a:rPr lang="es-ES" dirty="0" smtClean="0"/>
                  <a:t>actual </a:t>
                </a:r>
                <a:r>
                  <a:rPr lang="es-ES" dirty="0"/>
                  <a:t>net (M€)</a:t>
                </a:r>
              </a:p>
            </c:rich>
          </c:tx>
          <c:layout/>
          <c:overlay val="0"/>
          <c:spPr>
            <a:noFill/>
            <a:ln>
              <a:noFill/>
            </a:ln>
            <a:effectLst/>
          </c:sp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a-ES"/>
          </a:p>
        </c:txPr>
        <c:crossAx val="-2095487696"/>
        <c:crosses val="autoZero"/>
        <c:crossBetween val="between"/>
        <c:dispUnits>
          <c:builtInUnit val="millions"/>
        </c:dispUnits>
      </c:valAx>
      <c:spPr>
        <a:noFill/>
        <a:ln>
          <a:noFill/>
        </a:ln>
        <a:effectLst/>
      </c:spPr>
    </c:plotArea>
    <c:plotVisOnly val="1"/>
    <c:dispBlanksAs val="gap"/>
    <c:showDLblsOverMax val="0"/>
  </c:chart>
  <c:spPr>
    <a:noFill/>
    <a:ln>
      <a:noFill/>
    </a:ln>
    <a:effectLst/>
  </c:spPr>
  <c:txPr>
    <a:bodyPr/>
    <a:lstStyle/>
    <a:p>
      <a:pPr>
        <a:defRPr sz="1600"/>
      </a:pPr>
      <a:endParaRPr lang="ca-E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0.92064</cdr:x>
      <cdr:y>0.17646</cdr:y>
    </cdr:from>
    <cdr:to>
      <cdr:x>0.94932</cdr:x>
      <cdr:y>0.3519</cdr:y>
    </cdr:to>
    <cdr:sp macro="" textlink="">
      <cdr:nvSpPr>
        <cdr:cNvPr id="2" name="Fletxa cap avall 1"/>
        <cdr:cNvSpPr/>
      </cdr:nvSpPr>
      <cdr:spPr>
        <a:xfrm xmlns:a="http://schemas.openxmlformats.org/drawingml/2006/main">
          <a:off x="6934440" y="724273"/>
          <a:ext cx="216024" cy="720080"/>
        </a:xfrm>
        <a:prstGeom xmlns:a="http://schemas.openxmlformats.org/drawingml/2006/main" prst="down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ca-E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lang="ca-ES"/>
          </a:p>
        </p:txBody>
      </p:sp>
      <p:sp>
        <p:nvSpPr>
          <p:cNvPr id="3" name="Contenidor de data 2"/>
          <p:cNvSpPr>
            <a:spLocks noGrp="1"/>
          </p:cNvSpPr>
          <p:nvPr>
            <p:ph type="dt" sz="quarter" idx="1"/>
          </p:nvPr>
        </p:nvSpPr>
        <p:spPr>
          <a:xfrm>
            <a:off x="3850442" y="0"/>
            <a:ext cx="2945660" cy="496332"/>
          </a:xfrm>
          <a:prstGeom prst="rect">
            <a:avLst/>
          </a:prstGeom>
        </p:spPr>
        <p:txBody>
          <a:bodyPr vert="horz" lIns="92108" tIns="46054" rIns="92108" bIns="46054" rtlCol="0"/>
          <a:lstStyle>
            <a:lvl1pPr algn="r">
              <a:defRPr sz="1200"/>
            </a:lvl1pPr>
          </a:lstStyle>
          <a:p>
            <a:fld id="{BB2C115B-2D3A-4AE7-BD38-7268B0B1F26A}" type="datetimeFigureOut">
              <a:rPr lang="ca-ES" smtClean="0"/>
              <a:pPr/>
              <a:t>14/3/2017</a:t>
            </a:fld>
            <a:endParaRPr lang="ca-ES"/>
          </a:p>
        </p:txBody>
      </p:sp>
      <p:sp>
        <p:nvSpPr>
          <p:cNvPr id="4" name="Contenidor de peu de pàgina 3"/>
          <p:cNvSpPr>
            <a:spLocks noGrp="1"/>
          </p:cNvSpPr>
          <p:nvPr>
            <p:ph type="ftr" sz="quarter" idx="2"/>
          </p:nvPr>
        </p:nvSpPr>
        <p:spPr>
          <a:xfrm>
            <a:off x="0" y="9428583"/>
            <a:ext cx="2945660" cy="496332"/>
          </a:xfrm>
          <a:prstGeom prst="rect">
            <a:avLst/>
          </a:prstGeom>
        </p:spPr>
        <p:txBody>
          <a:bodyPr vert="horz" lIns="92108" tIns="46054" rIns="92108" bIns="46054" rtlCol="0" anchor="b"/>
          <a:lstStyle>
            <a:lvl1pPr algn="l">
              <a:defRPr sz="1200"/>
            </a:lvl1pPr>
          </a:lstStyle>
          <a:p>
            <a:endParaRPr lang="ca-ES"/>
          </a:p>
        </p:txBody>
      </p:sp>
      <p:sp>
        <p:nvSpPr>
          <p:cNvPr id="5" name="Contenidor de número de diapositiva 4"/>
          <p:cNvSpPr>
            <a:spLocks noGrp="1"/>
          </p:cNvSpPr>
          <p:nvPr>
            <p:ph type="sldNum" sz="quarter" idx="3"/>
          </p:nvPr>
        </p:nvSpPr>
        <p:spPr>
          <a:xfrm>
            <a:off x="3850442" y="9428583"/>
            <a:ext cx="2945660" cy="496332"/>
          </a:xfrm>
          <a:prstGeom prst="rect">
            <a:avLst/>
          </a:prstGeom>
        </p:spPr>
        <p:txBody>
          <a:bodyPr vert="horz" lIns="92108" tIns="46054" rIns="92108" bIns="46054" rtlCol="0" anchor="b"/>
          <a:lstStyle>
            <a:lvl1pPr algn="r">
              <a:defRPr sz="1200"/>
            </a:lvl1pPr>
          </a:lstStyle>
          <a:p>
            <a:fld id="{CF6639BB-8E74-4B12-9D6D-23F23CB77751}" type="slidenum">
              <a:rPr lang="ca-ES" smtClean="0"/>
              <a:pPr/>
              <a:t>‹Nº›</a:t>
            </a:fld>
            <a:endParaRPr lang="ca-ES"/>
          </a:p>
        </p:txBody>
      </p:sp>
    </p:spTree>
    <p:extLst>
      <p:ext uri="{BB962C8B-B14F-4D97-AF65-F5344CB8AC3E}">
        <p14:creationId xmlns:p14="http://schemas.microsoft.com/office/powerpoint/2010/main" val="1499051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lang="es-ES"/>
          </a:p>
        </p:txBody>
      </p:sp>
      <p:sp>
        <p:nvSpPr>
          <p:cNvPr id="3" name="2 Marcador de fecha"/>
          <p:cNvSpPr>
            <a:spLocks noGrp="1"/>
          </p:cNvSpPr>
          <p:nvPr>
            <p:ph type="dt" idx="1"/>
          </p:nvPr>
        </p:nvSpPr>
        <p:spPr>
          <a:xfrm>
            <a:off x="3850442" y="0"/>
            <a:ext cx="2945660" cy="496332"/>
          </a:xfrm>
          <a:prstGeom prst="rect">
            <a:avLst/>
          </a:prstGeom>
        </p:spPr>
        <p:txBody>
          <a:bodyPr vert="horz" lIns="92108" tIns="46054" rIns="92108" bIns="46054" rtlCol="0"/>
          <a:lstStyle>
            <a:lvl1pPr algn="r">
              <a:defRPr sz="1200"/>
            </a:lvl1pPr>
          </a:lstStyle>
          <a:p>
            <a:fld id="{24FFFF92-A65C-49AE-ADFF-D14CED7F07F4}" type="datetimeFigureOut">
              <a:rPr lang="es-ES" smtClean="0"/>
              <a:pPr/>
              <a:t>14/03/2017</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08" tIns="46054" rIns="92108" bIns="46054" rtlCol="0" anchor="ctr"/>
          <a:lstStyle/>
          <a:p>
            <a:endParaRPr lang="es-ES"/>
          </a:p>
        </p:txBody>
      </p:sp>
      <p:sp>
        <p:nvSpPr>
          <p:cNvPr id="5" name="4 Marcador de notas"/>
          <p:cNvSpPr>
            <a:spLocks noGrp="1"/>
          </p:cNvSpPr>
          <p:nvPr>
            <p:ph type="body" sz="quarter" idx="3"/>
          </p:nvPr>
        </p:nvSpPr>
        <p:spPr>
          <a:xfrm>
            <a:off x="679768" y="4715154"/>
            <a:ext cx="5438140" cy="4466987"/>
          </a:xfrm>
          <a:prstGeom prst="rect">
            <a:avLst/>
          </a:prstGeom>
        </p:spPr>
        <p:txBody>
          <a:bodyPr vert="horz" lIns="92108" tIns="46054" rIns="92108" bIns="4605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a:defRPr sz="1200"/>
            </a:lvl1pPr>
          </a:lstStyle>
          <a:p>
            <a:fld id="{632122AE-76CD-49AC-981C-45A8C2031635}" type="slidenum">
              <a:rPr lang="es-ES" smtClean="0"/>
              <a:pPr/>
              <a:t>‹Nº›</a:t>
            </a:fld>
            <a:endParaRPr lang="es-ES"/>
          </a:p>
        </p:txBody>
      </p:sp>
    </p:spTree>
    <p:extLst>
      <p:ext uri="{BB962C8B-B14F-4D97-AF65-F5344CB8AC3E}">
        <p14:creationId xmlns:p14="http://schemas.microsoft.com/office/powerpoint/2010/main" val="254142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632122AE-76CD-49AC-981C-45A8C2031635}" type="slidenum">
              <a:rPr lang="es-ES" smtClean="0"/>
              <a:pPr/>
              <a:t>12</a:t>
            </a:fld>
            <a:endParaRPr lang="es-ES"/>
          </a:p>
        </p:txBody>
      </p:sp>
    </p:spTree>
    <p:extLst>
      <p:ext uri="{BB962C8B-B14F-4D97-AF65-F5344CB8AC3E}">
        <p14:creationId xmlns:p14="http://schemas.microsoft.com/office/powerpoint/2010/main" val="2584245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3356992"/>
            <a:ext cx="8496944" cy="675506"/>
          </a:xfrm>
          <a:prstGeom prst="rect">
            <a:avLst/>
          </a:prstGeom>
        </p:spPr>
        <p:txBody>
          <a:bodyPr anchor="ctr"/>
          <a:lstStyle>
            <a:lvl1pPr algn="l">
              <a:defRPr sz="2800" b="1">
                <a:solidFill>
                  <a:schemeClr val="tx1">
                    <a:lumMod val="50000"/>
                    <a:lumOff val="50000"/>
                  </a:schemeClr>
                </a:solidFill>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251520" y="4077072"/>
            <a:ext cx="8496944" cy="504056"/>
          </a:xfrm>
          <a:prstGeom prst="rect">
            <a:avLst/>
          </a:prstGeom>
        </p:spPr>
        <p:txBody>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BED3E0F0-88D7-48F5-BD72-941778D62D1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6" name="5 Marcador de número de diapositiva"/>
          <p:cNvSpPr>
            <a:spLocks noGrp="1"/>
          </p:cNvSpPr>
          <p:nvPr>
            <p:ph type="sldNum" sz="quarter" idx="12"/>
          </p:nvPr>
        </p:nvSpPr>
        <p:spPr/>
        <p:txBody>
          <a:bodyPr/>
          <a:lstStyle/>
          <a:p>
            <a:fld id="{CA144F1D-12D6-4583-AA15-EC3BD333BD1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6" name="5 Marcador de número de diapositiva"/>
          <p:cNvSpPr>
            <a:spLocks noGrp="1"/>
          </p:cNvSpPr>
          <p:nvPr>
            <p:ph type="sldNum" sz="quarter" idx="12"/>
          </p:nvPr>
        </p:nvSpPr>
        <p:spPr/>
        <p:txBody>
          <a:bodyPr/>
          <a:lstStyle/>
          <a:p>
            <a:fld id="{CA144F1D-12D6-4583-AA15-EC3BD333BD1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79512" y="107667"/>
            <a:ext cx="4546848" cy="720080"/>
          </a:xfrm>
          <a:prstGeom prst="rect">
            <a:avLst/>
          </a:prstGeom>
        </p:spPr>
        <p:txBody>
          <a:bodyPr/>
          <a:lstStyle>
            <a:lvl1pPr>
              <a:defRPr b="1">
                <a:solidFill>
                  <a:schemeClr val="tx1">
                    <a:lumMod val="50000"/>
                    <a:lumOff val="50000"/>
                  </a:schemeClr>
                </a:solidFill>
              </a:defRPr>
            </a:lvl1p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número de diapositiva"/>
          <p:cNvSpPr>
            <a:spLocks noGrp="1"/>
          </p:cNvSpPr>
          <p:nvPr>
            <p:ph type="sldNum" sz="quarter" idx="12"/>
          </p:nvPr>
        </p:nvSpPr>
        <p:spPr/>
        <p:txBody>
          <a:bodyPr/>
          <a:lstStyle/>
          <a:p>
            <a:fld id="{CA144F1D-12D6-4583-AA15-EC3BD333BD1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79512" y="107667"/>
            <a:ext cx="4546848" cy="720080"/>
          </a:xfrm>
          <a:prstGeom prst="rect">
            <a:avLst/>
          </a:prstGeom>
        </p:spPr>
        <p:txBody>
          <a:bodyPr/>
          <a:lstStyle>
            <a:lvl1pPr>
              <a:defRPr b="1">
                <a:solidFill>
                  <a:schemeClr val="tx1">
                    <a:lumMod val="50000"/>
                    <a:lumOff val="50000"/>
                  </a:schemeClr>
                </a:solidFill>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9" name="8 Marcador de número de diapositiva"/>
          <p:cNvSpPr>
            <a:spLocks noGrp="1"/>
          </p:cNvSpPr>
          <p:nvPr>
            <p:ph type="sldNum" sz="quarter" idx="12"/>
          </p:nvPr>
        </p:nvSpPr>
        <p:spPr/>
        <p:txBody>
          <a:bodyPr/>
          <a:lstStyle/>
          <a:p>
            <a:fld id="{CA144F1D-12D6-4583-AA15-EC3BD333BD1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512" y="107667"/>
            <a:ext cx="4546848" cy="720080"/>
          </a:xfrm>
          <a:prstGeom prst="rect">
            <a:avLst/>
          </a:prstGeom>
        </p:spPr>
        <p:txBody>
          <a:bodyPr/>
          <a:lstStyle>
            <a:lvl1pPr>
              <a:defRPr b="1">
                <a:solidFill>
                  <a:schemeClr val="tx1">
                    <a:lumMod val="50000"/>
                    <a:lumOff val="50000"/>
                  </a:schemeClr>
                </a:solidFill>
              </a:defRPr>
            </a:lvl1pPr>
          </a:lstStyle>
          <a:p>
            <a:r>
              <a:rPr lang="es-ES" smtClean="0"/>
              <a:t>Haga clic para modificar el estilo de título del patrón</a:t>
            </a:r>
            <a:endParaRPr lang="es-ES"/>
          </a:p>
        </p:txBody>
      </p:sp>
      <p:sp>
        <p:nvSpPr>
          <p:cNvPr id="5" name="4 Marcador de número de diapositiva"/>
          <p:cNvSpPr>
            <a:spLocks noGrp="1"/>
          </p:cNvSpPr>
          <p:nvPr>
            <p:ph type="sldNum" sz="quarter" idx="12"/>
          </p:nvPr>
        </p:nvSpPr>
        <p:spPr/>
        <p:txBody>
          <a:bodyPr/>
          <a:lstStyle/>
          <a:p>
            <a:fld id="{CA144F1D-12D6-4583-AA15-EC3BD333BD1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A144F1D-12D6-4583-AA15-EC3BD333BD1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55576" y="2013992"/>
            <a:ext cx="7056784" cy="910952"/>
          </a:xfrm>
          <a:prstGeom prst="rect">
            <a:avLst/>
          </a:prstGeom>
        </p:spPr>
        <p:txBody>
          <a:bodyPr/>
          <a:lstStyle>
            <a:lvl1pPr marL="0" indent="0" algn="ctr">
              <a:buNone/>
              <a:defRPr sz="2400" b="1">
                <a:solidFill>
                  <a:srgbClr val="6ACCC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sp>
        <p:nvSpPr>
          <p:cNvPr id="9" name="8 CuadroTexto"/>
          <p:cNvSpPr txBox="1"/>
          <p:nvPr userDrawn="1"/>
        </p:nvSpPr>
        <p:spPr>
          <a:xfrm>
            <a:off x="4572000" y="5899919"/>
            <a:ext cx="4320480" cy="769441"/>
          </a:xfrm>
          <a:prstGeom prst="rect">
            <a:avLst/>
          </a:prstGeom>
          <a:noFill/>
        </p:spPr>
        <p:txBody>
          <a:bodyPr wrap="square" rtlCol="0">
            <a:spAutoFit/>
          </a:bodyPr>
          <a:lstStyle/>
          <a:p>
            <a:r>
              <a:rPr lang="ca-ES" sz="1100" dirty="0" smtClean="0">
                <a:solidFill>
                  <a:schemeClr val="bg1">
                    <a:lumMod val="65000"/>
                  </a:schemeClr>
                </a:solidFill>
              </a:rPr>
              <a:t>Facultat d’Economia i Empresa - Departament de Política Econòmica</a:t>
            </a:r>
          </a:p>
          <a:p>
            <a:r>
              <a:rPr lang="ca-ES" sz="1100" dirty="0" smtClean="0">
                <a:solidFill>
                  <a:schemeClr val="bg1">
                    <a:lumMod val="65000"/>
                  </a:schemeClr>
                </a:solidFill>
              </a:rPr>
              <a:t>Avinguda Diagonal, 690; 08034 Barcelona</a:t>
            </a:r>
          </a:p>
          <a:p>
            <a:r>
              <a:rPr lang="ca-ES" sz="1100" dirty="0" smtClean="0">
                <a:solidFill>
                  <a:schemeClr val="bg1">
                    <a:lumMod val="65000"/>
                  </a:schemeClr>
                </a:solidFill>
              </a:rPr>
              <a:t>T. (+34) 93 402 19 43</a:t>
            </a:r>
          </a:p>
          <a:p>
            <a:r>
              <a:rPr lang="ca-ES" sz="1100" dirty="0" err="1" smtClean="0">
                <a:solidFill>
                  <a:schemeClr val="tx1">
                    <a:lumMod val="50000"/>
                    <a:lumOff val="50000"/>
                  </a:schemeClr>
                </a:solidFill>
              </a:rPr>
              <a:t>www.ub.edu</a:t>
            </a:r>
            <a:r>
              <a:rPr lang="ca-ES" sz="1100" dirty="0" smtClean="0">
                <a:solidFill>
                  <a:schemeClr val="tx1">
                    <a:lumMod val="50000"/>
                    <a:lumOff val="50000"/>
                  </a:schemeClr>
                </a:solidFill>
              </a:rPr>
              <a:t>/</a:t>
            </a:r>
            <a:r>
              <a:rPr lang="ca-ES" sz="1100" dirty="0" err="1" smtClean="0">
                <a:solidFill>
                  <a:schemeClr val="tx1">
                    <a:lumMod val="50000"/>
                    <a:lumOff val="50000"/>
                  </a:schemeClr>
                </a:solidFill>
              </a:rPr>
              <a:t>gim</a:t>
            </a:r>
            <a:endParaRPr lang="ca-ES" sz="1100" dirty="0">
              <a:solidFill>
                <a:schemeClr val="tx1">
                  <a:lumMod val="50000"/>
                  <a:lumOff val="50000"/>
                </a:scheme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12 Grupo"/>
          <p:cNvGrpSpPr/>
          <p:nvPr/>
        </p:nvGrpSpPr>
        <p:grpSpPr>
          <a:xfrm>
            <a:off x="0" y="3149642"/>
            <a:ext cx="9144000" cy="3744416"/>
            <a:chOff x="0" y="2996952"/>
            <a:chExt cx="9144000" cy="3744416"/>
          </a:xfrm>
        </p:grpSpPr>
        <p:sp>
          <p:nvSpPr>
            <p:cNvPr id="18" name="17 Rectángulo"/>
            <p:cNvSpPr/>
            <p:nvPr/>
          </p:nvSpPr>
          <p:spPr>
            <a:xfrm>
              <a:off x="0" y="2996952"/>
              <a:ext cx="9144000" cy="374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9" name="18 Conector recto"/>
            <p:cNvCxnSpPr/>
            <p:nvPr/>
          </p:nvCxnSpPr>
          <p:spPr>
            <a:xfrm>
              <a:off x="0" y="2996952"/>
              <a:ext cx="9144000" cy="0"/>
            </a:xfrm>
            <a:prstGeom prst="line">
              <a:avLst/>
            </a:prstGeom>
            <a:ln w="63500">
              <a:solidFill>
                <a:srgbClr val="57A7A6"/>
              </a:solidFill>
            </a:ln>
          </p:spPr>
          <p:style>
            <a:lnRef idx="1">
              <a:schemeClr val="accent1"/>
            </a:lnRef>
            <a:fillRef idx="0">
              <a:schemeClr val="accent1"/>
            </a:fillRef>
            <a:effectRef idx="0">
              <a:schemeClr val="accent1"/>
            </a:effectRef>
            <a:fontRef idx="minor">
              <a:schemeClr val="tx1"/>
            </a:fontRef>
          </p:style>
        </p:cxnSp>
      </p:grpSp>
      <p:pic>
        <p:nvPicPr>
          <p:cNvPr id="21" name="Picture 0" descr="capçaleracartaFEEUB3.jpg"/>
          <p:cNvPicPr>
            <a:picLocks noChangeAspect="1"/>
          </p:cNvPicPr>
          <p:nvPr userDrawn="1"/>
        </p:nvPicPr>
        <p:blipFill>
          <a:blip r:embed="rId4" cstate="print"/>
          <a:srcRect l="41327"/>
          <a:stretch>
            <a:fillRect/>
          </a:stretch>
        </p:blipFill>
        <p:spPr>
          <a:xfrm>
            <a:off x="7020271" y="6128574"/>
            <a:ext cx="1532757" cy="540786"/>
          </a:xfrm>
          <a:prstGeom prst="rect">
            <a:avLst/>
          </a:prstGeom>
        </p:spPr>
      </p:pic>
      <p:pic>
        <p:nvPicPr>
          <p:cNvPr id="1026" name="Picture 2" descr="Universitat de Barcelona"/>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716016" y="6052872"/>
            <a:ext cx="2207915" cy="70330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5"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51520" y="1052736"/>
            <a:ext cx="8208912" cy="547260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cxnSp>
        <p:nvCxnSpPr>
          <p:cNvPr id="7" name="6 Conector recto"/>
          <p:cNvCxnSpPr/>
          <p:nvPr userDrawn="1"/>
        </p:nvCxnSpPr>
        <p:spPr>
          <a:xfrm flipH="1">
            <a:off x="251520" y="908720"/>
            <a:ext cx="8784976" cy="0"/>
          </a:xfrm>
          <a:prstGeom prst="line">
            <a:avLst/>
          </a:prstGeom>
          <a:ln w="25400">
            <a:solidFill>
              <a:srgbClr val="6ACCCA"/>
            </a:solidFill>
          </a:ln>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noChangeArrowheads="1"/>
          </p:cNvPicPr>
          <p:nvPr userDrawn="1"/>
        </p:nvPicPr>
        <p:blipFill>
          <a:blip r:embed="rId8" cstate="print"/>
          <a:srcRect t="14411"/>
          <a:stretch>
            <a:fillRect/>
          </a:stretch>
        </p:blipFill>
        <p:spPr bwMode="auto">
          <a:xfrm>
            <a:off x="8536466" y="116632"/>
            <a:ext cx="500030" cy="692696"/>
          </a:xfrm>
          <a:prstGeom prst="rect">
            <a:avLst/>
          </a:prstGeom>
          <a:noFill/>
          <a:ln w="9525">
            <a:noFill/>
            <a:miter lim="800000"/>
            <a:headEnd/>
            <a:tailEnd/>
          </a:ln>
        </p:spPr>
      </p:pic>
      <p:cxnSp>
        <p:nvCxnSpPr>
          <p:cNvPr id="12" name="11 Conector recto"/>
          <p:cNvCxnSpPr/>
          <p:nvPr userDrawn="1"/>
        </p:nvCxnSpPr>
        <p:spPr>
          <a:xfrm>
            <a:off x="8532440" y="980728"/>
            <a:ext cx="0" cy="5472608"/>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12 Rectángulo"/>
          <p:cNvSpPr/>
          <p:nvPr userDrawn="1"/>
        </p:nvSpPr>
        <p:spPr>
          <a:xfrm>
            <a:off x="8532440" y="6516200"/>
            <a:ext cx="576064" cy="2160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sz="1400" dirty="0"/>
          </a:p>
        </p:txBody>
      </p:sp>
      <p:sp>
        <p:nvSpPr>
          <p:cNvPr id="14" name="13 CuadroTexto"/>
          <p:cNvSpPr txBox="1"/>
          <p:nvPr userDrawn="1"/>
        </p:nvSpPr>
        <p:spPr>
          <a:xfrm rot="16200000">
            <a:off x="6011579" y="3573595"/>
            <a:ext cx="5472610" cy="430887"/>
          </a:xfrm>
          <a:prstGeom prst="rect">
            <a:avLst/>
          </a:prstGeom>
          <a:noFill/>
        </p:spPr>
        <p:txBody>
          <a:bodyPr wrap="square" rtlCol="0">
            <a:spAutoFit/>
          </a:bodyPr>
          <a:lstStyle/>
          <a:p>
            <a:r>
              <a:rPr lang="ca-ES" sz="1100" dirty="0" err="1" smtClean="0">
                <a:solidFill>
                  <a:schemeClr val="bg1">
                    <a:lumMod val="65000"/>
                  </a:schemeClr>
                </a:solidFill>
              </a:rPr>
              <a:t>GiM</a:t>
            </a:r>
            <a:r>
              <a:rPr lang="ca-ES" sz="1100" dirty="0" smtClean="0">
                <a:solidFill>
                  <a:schemeClr val="bg1">
                    <a:lumMod val="65000"/>
                  </a:schemeClr>
                </a:solidFill>
              </a:rPr>
              <a:t> </a:t>
            </a:r>
            <a:r>
              <a:rPr lang="ca-ES" sz="1100" dirty="0">
                <a:solidFill>
                  <a:schemeClr val="bg1">
                    <a:lumMod val="65000"/>
                  </a:schemeClr>
                </a:solidFill>
              </a:rPr>
              <a:t>- </a:t>
            </a:r>
            <a:r>
              <a:rPr lang="ca-ES" sz="1100" dirty="0" smtClean="0">
                <a:solidFill>
                  <a:schemeClr val="bg1">
                    <a:lumMod val="65000"/>
                  </a:schemeClr>
                </a:solidFill>
              </a:rPr>
              <a:t>Departament d’Econometria, Estadística i Economia Aplicada </a:t>
            </a:r>
            <a:r>
              <a:rPr lang="ca-ES" sz="1100" dirty="0" smtClean="0">
                <a:solidFill>
                  <a:srgbClr val="6ACCCA"/>
                </a:solidFill>
              </a:rPr>
              <a:t>|</a:t>
            </a:r>
            <a:r>
              <a:rPr lang="ca-ES" sz="1100" dirty="0" smtClean="0">
                <a:solidFill>
                  <a:schemeClr val="bg1">
                    <a:lumMod val="65000"/>
                  </a:schemeClr>
                </a:solidFill>
              </a:rPr>
              <a:t> Facultat d’Economia i Empresa </a:t>
            </a:r>
            <a:r>
              <a:rPr lang="ca-ES" sz="1100" dirty="0" smtClean="0">
                <a:solidFill>
                  <a:srgbClr val="57A7A6"/>
                </a:solidFill>
              </a:rPr>
              <a:t>| </a:t>
            </a:r>
            <a:r>
              <a:rPr lang="ca-ES" sz="1100" dirty="0" smtClean="0">
                <a:solidFill>
                  <a:schemeClr val="bg1">
                    <a:lumMod val="65000"/>
                  </a:schemeClr>
                </a:solidFill>
              </a:rPr>
              <a:t>Av. Diagonal, 690 08034 Barcelona </a:t>
            </a:r>
            <a:r>
              <a:rPr lang="ca-ES" sz="1100" dirty="0" smtClean="0">
                <a:solidFill>
                  <a:srgbClr val="6ACCCA"/>
                </a:solidFill>
              </a:rPr>
              <a:t>| </a:t>
            </a:r>
            <a:r>
              <a:rPr lang="ca-ES" sz="1100" dirty="0" smtClean="0">
                <a:solidFill>
                  <a:schemeClr val="bg1">
                    <a:lumMod val="65000"/>
                  </a:schemeClr>
                </a:solidFill>
              </a:rPr>
              <a:t>www.ub.edu/gim </a:t>
            </a:r>
            <a:endParaRPr lang="ca-ES" sz="1100" dirty="0">
              <a:solidFill>
                <a:schemeClr val="bg1">
                  <a:lumMod val="65000"/>
                </a:schemeClr>
              </a:solidFill>
            </a:endParaRPr>
          </a:p>
        </p:txBody>
      </p:sp>
      <p:sp>
        <p:nvSpPr>
          <p:cNvPr id="6" name="5 Marcador de número de diapositiva"/>
          <p:cNvSpPr>
            <a:spLocks noGrp="1"/>
          </p:cNvSpPr>
          <p:nvPr>
            <p:ph type="sldNum" sz="quarter" idx="4"/>
          </p:nvPr>
        </p:nvSpPr>
        <p:spPr>
          <a:xfrm>
            <a:off x="8532440" y="6448251"/>
            <a:ext cx="576064" cy="365125"/>
          </a:xfrm>
          <a:prstGeom prst="rect">
            <a:avLst/>
          </a:prstGeom>
        </p:spPr>
        <p:txBody>
          <a:bodyPr vert="horz" lIns="91440" tIns="45720" rIns="91440" bIns="45720" rtlCol="0" anchor="ctr"/>
          <a:lstStyle>
            <a:lvl1pPr algn="r">
              <a:defRPr sz="1100" b="1">
                <a:solidFill>
                  <a:schemeClr val="bg1">
                    <a:lumMod val="95000"/>
                  </a:schemeClr>
                </a:solidFill>
              </a:defRPr>
            </a:lvl1pPr>
          </a:lstStyle>
          <a:p>
            <a:fld id="{CA144F1D-12D6-4583-AA15-EC3BD333BD10}" type="slidenum">
              <a:rPr lang="es-ES" smtClean="0"/>
              <a:pPr/>
              <a:t>‹Nº›</a:t>
            </a:fld>
            <a:endParaRPr lang="es-ES" dirty="0"/>
          </a:p>
        </p:txBody>
      </p:sp>
      <p:pic>
        <p:nvPicPr>
          <p:cNvPr id="17" name="Picture 2" descr="Universitat de Barcelona"/>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r="11359"/>
          <a:stretch/>
        </p:blipFill>
        <p:spPr bwMode="auto">
          <a:xfrm>
            <a:off x="6208283" y="44624"/>
            <a:ext cx="2252149" cy="809328"/>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txBox="1">
            <a:spLocks/>
          </p:cNvSpPr>
          <p:nvPr userDrawn="1"/>
        </p:nvSpPr>
        <p:spPr>
          <a:xfrm>
            <a:off x="179512" y="116632"/>
            <a:ext cx="5832648" cy="720080"/>
          </a:xfrm>
          <a:prstGeom prst="rect">
            <a:avLst/>
          </a:prstGeom>
        </p:spPr>
        <p:txBody>
          <a:bodyPr>
            <a:normAutofit fontScale="97500"/>
          </a:bodyPr>
          <a:lstStyle>
            <a:lvl1pPr marL="0" marR="0" indent="0" algn="l" defTabSz="914400" rtl="0" eaLnBrk="1" fontAlgn="auto" latinLnBrk="0" hangingPunct="1">
              <a:lnSpc>
                <a:spcPct val="100000"/>
              </a:lnSpc>
              <a:spcBef>
                <a:spcPts val="300"/>
              </a:spcBef>
              <a:spcAft>
                <a:spcPts val="300"/>
              </a:spcAft>
              <a:buClrTx/>
              <a:buSzTx/>
              <a:buFontTx/>
              <a:buNone/>
              <a:tabLst/>
              <a:defRPr sz="2000" kern="1200">
                <a:solidFill>
                  <a:schemeClr val="tx1"/>
                </a:solidFill>
                <a:latin typeface="+mj-lt"/>
                <a:ea typeface="+mj-ea"/>
                <a:cs typeface="+mj-cs"/>
              </a:defRPr>
            </a:lvl1pPr>
          </a:lstStyle>
          <a:p>
            <a:r>
              <a:rPr lang="ca-ES" sz="1800" b="1" dirty="0" smtClean="0">
                <a:solidFill>
                  <a:schemeClr val="tx1">
                    <a:lumMod val="50000"/>
                    <a:lumOff val="50000"/>
                  </a:schemeClr>
                </a:solidFill>
              </a:rPr>
              <a:t>Revisió del càlcul de la rendibilitat social del projecte de connexió del </a:t>
            </a:r>
            <a:r>
              <a:rPr lang="ca-ES" sz="1800" b="1" dirty="0" err="1" smtClean="0">
                <a:solidFill>
                  <a:schemeClr val="tx1">
                    <a:lumMod val="50000"/>
                    <a:lumOff val="50000"/>
                  </a:schemeClr>
                </a:solidFill>
              </a:rPr>
              <a:t>Trambaix</a:t>
            </a:r>
            <a:r>
              <a:rPr lang="ca-ES" sz="1800" b="1" dirty="0" smtClean="0">
                <a:solidFill>
                  <a:schemeClr val="tx1">
                    <a:lumMod val="50000"/>
                    <a:lumOff val="50000"/>
                  </a:schemeClr>
                </a:solidFill>
              </a:rPr>
              <a:t> i </a:t>
            </a:r>
            <a:r>
              <a:rPr lang="ca-ES" sz="1800" b="1" dirty="0" err="1" smtClean="0">
                <a:solidFill>
                  <a:schemeClr val="tx1">
                    <a:lumMod val="50000"/>
                    <a:lumOff val="50000"/>
                  </a:schemeClr>
                </a:solidFill>
              </a:rPr>
              <a:t>Trambesòs</a:t>
            </a:r>
            <a:r>
              <a:rPr lang="ca-ES" sz="1800" b="1" dirty="0" smtClean="0">
                <a:solidFill>
                  <a:schemeClr val="tx1">
                    <a:lumMod val="50000"/>
                    <a:lumOff val="50000"/>
                  </a:schemeClr>
                </a:solidFill>
              </a:rPr>
              <a:t> per la Diagonal</a:t>
            </a:r>
            <a:endParaRPr lang="ca-ES" sz="1800" b="1" dirty="0">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Lst>
  <p:hf hdr="0" ftr="0" dt="0"/>
  <p:txStyles>
    <p:titleStyle>
      <a:lvl1pPr marL="0" marR="0" indent="0" algn="l" defTabSz="914400" rtl="0" eaLnBrk="1" fontAlgn="auto" latinLnBrk="0" hangingPunct="1">
        <a:lnSpc>
          <a:spcPct val="100000"/>
        </a:lnSpc>
        <a:spcBef>
          <a:spcPts val="300"/>
        </a:spcBef>
        <a:spcAft>
          <a:spcPts val="300"/>
        </a:spcAft>
        <a:buClrTx/>
        <a:buSzTx/>
        <a:buFontTx/>
        <a:buNone/>
        <a:tabLst/>
        <a:defRPr sz="2000" kern="1200">
          <a:solidFill>
            <a:schemeClr val="tx1"/>
          </a:solidFill>
          <a:latin typeface="+mj-lt"/>
          <a:ea typeface="+mj-ea"/>
          <a:cs typeface="+mj-cs"/>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grayscl/>
          </a:blip>
          <a:srcRect/>
          <a:stretch>
            <a:fillRect/>
          </a:stretch>
        </p:blipFill>
        <p:spPr bwMode="auto">
          <a:xfrm>
            <a:off x="201935" y="5013176"/>
            <a:ext cx="4154041" cy="1677404"/>
          </a:xfrm>
          <a:prstGeom prst="rect">
            <a:avLst/>
          </a:prstGeom>
          <a:noFill/>
          <a:ln w="9525">
            <a:noFill/>
            <a:miter lim="800000"/>
            <a:headEnd/>
            <a:tailEnd/>
          </a:ln>
        </p:spPr>
      </p:pic>
      <p:cxnSp>
        <p:nvCxnSpPr>
          <p:cNvPr id="18" name="17 Conector recto"/>
          <p:cNvCxnSpPr/>
          <p:nvPr userDrawn="1"/>
        </p:nvCxnSpPr>
        <p:spPr>
          <a:xfrm>
            <a:off x="1000" y="4581128"/>
            <a:ext cx="9144000" cy="0"/>
          </a:xfrm>
          <a:prstGeom prst="line">
            <a:avLst/>
          </a:prstGeom>
          <a:ln w="63500">
            <a:solidFill>
              <a:srgbClr val="57A7A6"/>
            </a:solidFill>
          </a:ln>
        </p:spPr>
        <p:style>
          <a:lnRef idx="1">
            <a:schemeClr val="accent1"/>
          </a:lnRef>
          <a:fillRef idx="0">
            <a:schemeClr val="accent1"/>
          </a:fillRef>
          <a:effectRef idx="0">
            <a:schemeClr val="accent1"/>
          </a:effectRef>
          <a:fontRef idx="minor">
            <a:schemeClr val="tx1"/>
          </a:fontRef>
        </p:style>
      </p:cxnSp>
      <p:pic>
        <p:nvPicPr>
          <p:cNvPr id="28" name="Picture 0" descr="capçaleracartaFEEUB3.jpg"/>
          <p:cNvPicPr/>
          <p:nvPr userDrawn="1"/>
        </p:nvPicPr>
        <p:blipFill>
          <a:blip r:embed="rId4" cstate="print"/>
          <a:srcRect l="41327"/>
          <a:stretch>
            <a:fillRect/>
          </a:stretch>
        </p:blipFill>
        <p:spPr>
          <a:xfrm>
            <a:off x="6889642" y="5013176"/>
            <a:ext cx="2146854" cy="757451"/>
          </a:xfrm>
          <a:prstGeom prst="rect">
            <a:avLst/>
          </a:prstGeom>
        </p:spPr>
      </p:pic>
      <p:pic>
        <p:nvPicPr>
          <p:cNvPr id="6" name="Picture 2" descr="Universitat de Barcelona"/>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396970" y="4992581"/>
            <a:ext cx="2551294" cy="81268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3721536"/>
            <a:ext cx="8496944" cy="675506"/>
          </a:xfrm>
        </p:spPr>
        <p:txBody>
          <a:bodyPr/>
          <a:lstStyle/>
          <a:p>
            <a:r>
              <a:rPr lang="ca-ES" sz="3200" dirty="0" smtClean="0"/>
              <a:t>Revisió </a:t>
            </a:r>
            <a:r>
              <a:rPr lang="ca-ES" sz="3200" dirty="0"/>
              <a:t>del càlcul de la rendibilitat social del projecte de connexió del </a:t>
            </a:r>
            <a:r>
              <a:rPr lang="ca-ES" sz="3200" dirty="0" err="1"/>
              <a:t>Trambaix</a:t>
            </a:r>
            <a:r>
              <a:rPr lang="ca-ES" sz="3200" dirty="0"/>
              <a:t> i </a:t>
            </a:r>
            <a:r>
              <a:rPr lang="ca-ES" sz="3200" dirty="0" err="1"/>
              <a:t>Trambesòs</a:t>
            </a:r>
            <a:r>
              <a:rPr lang="ca-ES" sz="3200" dirty="0"/>
              <a:t> per la </a:t>
            </a:r>
            <a:r>
              <a:rPr lang="ca-ES" sz="3200" dirty="0" smtClean="0"/>
              <a:t>Diagonal</a:t>
            </a:r>
            <a:endParaRPr lang="ca-ES" sz="3200" dirty="0"/>
          </a:p>
        </p:txBody>
      </p:sp>
      <p:sp>
        <p:nvSpPr>
          <p:cNvPr id="5" name="4 CuadroTexto"/>
          <p:cNvSpPr txBox="1"/>
          <p:nvPr/>
        </p:nvSpPr>
        <p:spPr>
          <a:xfrm>
            <a:off x="272759" y="5327049"/>
            <a:ext cx="3960440" cy="400110"/>
          </a:xfrm>
          <a:prstGeom prst="rect">
            <a:avLst/>
          </a:prstGeom>
          <a:noFill/>
        </p:spPr>
        <p:txBody>
          <a:bodyPr wrap="square" rtlCol="0">
            <a:spAutoFit/>
          </a:bodyPr>
          <a:lstStyle/>
          <a:p>
            <a:r>
              <a:rPr lang="ca-ES" sz="2000" b="1" dirty="0" smtClean="0">
                <a:solidFill>
                  <a:schemeClr val="bg1">
                    <a:lumMod val="65000"/>
                  </a:schemeClr>
                </a:solidFill>
              </a:rPr>
              <a:t>Barcelona, Març 2017</a:t>
            </a:r>
            <a:endParaRPr lang="ca-ES" sz="2000" b="1" dirty="0">
              <a:solidFill>
                <a:schemeClr val="bg1">
                  <a:lumMod val="65000"/>
                </a:schemeClr>
              </a:solidFill>
            </a:endParaRPr>
          </a:p>
        </p:txBody>
      </p:sp>
      <p:pic>
        <p:nvPicPr>
          <p:cNvPr id="1027" name="Picture 3"/>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t="8173" b="15114"/>
          <a:stretch/>
        </p:blipFill>
        <p:spPr bwMode="auto">
          <a:xfrm>
            <a:off x="-8182" y="-12870"/>
            <a:ext cx="9139237" cy="313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4 CuadroTexto"/>
          <p:cNvSpPr txBox="1"/>
          <p:nvPr/>
        </p:nvSpPr>
        <p:spPr>
          <a:xfrm>
            <a:off x="4788024" y="5019273"/>
            <a:ext cx="3960440" cy="707886"/>
          </a:xfrm>
          <a:prstGeom prst="rect">
            <a:avLst/>
          </a:prstGeom>
          <a:noFill/>
        </p:spPr>
        <p:txBody>
          <a:bodyPr wrap="square" rtlCol="0">
            <a:spAutoFit/>
          </a:bodyPr>
          <a:lstStyle/>
          <a:p>
            <a:pPr algn="r"/>
            <a:r>
              <a:rPr lang="ca-ES" sz="2000" b="1" dirty="0" smtClean="0">
                <a:solidFill>
                  <a:schemeClr val="bg1">
                    <a:lumMod val="65000"/>
                  </a:schemeClr>
                </a:solidFill>
              </a:rPr>
              <a:t>Dr. Daniel Albalate</a:t>
            </a:r>
          </a:p>
          <a:p>
            <a:pPr algn="r"/>
            <a:r>
              <a:rPr lang="ca-ES" sz="2000" b="1" dirty="0" smtClean="0">
                <a:solidFill>
                  <a:schemeClr val="bg1">
                    <a:lumMod val="65000"/>
                  </a:schemeClr>
                </a:solidFill>
              </a:rPr>
              <a:t>Prof. Albert Gragera</a:t>
            </a:r>
          </a:p>
        </p:txBody>
      </p:sp>
      <p:pic>
        <p:nvPicPr>
          <p:cNvPr id="4" name="Imatge 3"/>
          <p:cNvPicPr>
            <a:picLocks noChangeAspect="1"/>
          </p:cNvPicPr>
          <p:nvPr/>
        </p:nvPicPr>
        <p:blipFill>
          <a:blip r:embed="rId3" cstate="print"/>
          <a:stretch>
            <a:fillRect/>
          </a:stretch>
        </p:blipFill>
        <p:spPr>
          <a:xfrm>
            <a:off x="2051720" y="6103722"/>
            <a:ext cx="926672" cy="560881"/>
          </a:xfrm>
          <a:prstGeom prst="rect">
            <a:avLst/>
          </a:prstGeom>
        </p:spPr>
      </p:pic>
      <p:pic>
        <p:nvPicPr>
          <p:cNvPr id="7" name="Imatge 6"/>
          <p:cNvPicPr>
            <a:picLocks noChangeAspect="1"/>
          </p:cNvPicPr>
          <p:nvPr/>
        </p:nvPicPr>
        <p:blipFill>
          <a:blip r:embed="rId4" cstate="print"/>
          <a:stretch>
            <a:fillRect/>
          </a:stretch>
        </p:blipFill>
        <p:spPr>
          <a:xfrm>
            <a:off x="2989832" y="6155542"/>
            <a:ext cx="1371719" cy="457240"/>
          </a:xfrm>
          <a:prstGeom prst="rect">
            <a:avLst/>
          </a:prstGeom>
        </p:spPr>
      </p:pic>
      <p:sp>
        <p:nvSpPr>
          <p:cNvPr id="3" name="QuadreDeText 2"/>
          <p:cNvSpPr txBox="1"/>
          <p:nvPr/>
        </p:nvSpPr>
        <p:spPr>
          <a:xfrm>
            <a:off x="287893" y="4901599"/>
            <a:ext cx="4752528" cy="400110"/>
          </a:xfrm>
          <a:prstGeom prst="rect">
            <a:avLst/>
          </a:prstGeom>
          <a:noFill/>
        </p:spPr>
        <p:txBody>
          <a:bodyPr wrap="square" rtlCol="0">
            <a:spAutoFit/>
          </a:bodyPr>
          <a:lstStyle/>
          <a:p>
            <a:r>
              <a:rPr lang="ca-ES" sz="2000" b="1" dirty="0">
                <a:solidFill>
                  <a:schemeClr val="bg1">
                    <a:lumMod val="65000"/>
                  </a:schemeClr>
                </a:solidFill>
              </a:rPr>
              <a:t>Resum de l’informe</a:t>
            </a:r>
            <a:r>
              <a:rPr lang="ca-ES" dirty="0" smtClean="0"/>
              <a:t>.</a:t>
            </a:r>
            <a:endParaRPr lang="ca-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5472608"/>
          </a:xfrm>
        </p:spPr>
        <p:txBody>
          <a:bodyPr>
            <a:normAutofit/>
          </a:bodyPr>
          <a:lstStyle/>
          <a:p>
            <a:pPr>
              <a:buNone/>
            </a:pPr>
            <a:r>
              <a:rPr lang="ca-ES" b="1" dirty="0">
                <a:solidFill>
                  <a:srgbClr val="57A7A6"/>
                </a:solidFill>
              </a:rPr>
              <a:t>3</a:t>
            </a:r>
            <a:r>
              <a:rPr lang="ca-ES" b="1" dirty="0" smtClean="0">
                <a:solidFill>
                  <a:srgbClr val="57A7A6"/>
                </a:solidFill>
              </a:rPr>
              <a:t>. Estudi de demanda del transport públic</a:t>
            </a:r>
          </a:p>
          <a:p>
            <a:pPr>
              <a:buNone/>
            </a:pPr>
            <a:r>
              <a:rPr lang="ca-ES" sz="2200" dirty="0" smtClean="0"/>
              <a:t>L’escenari de referència </a:t>
            </a:r>
            <a:r>
              <a:rPr lang="ca-ES" sz="2200" b="1" dirty="0" smtClean="0"/>
              <a:t>no és homogeni entre els diferents apartats de l’estudi</a:t>
            </a:r>
            <a:r>
              <a:rPr lang="ca-ES" sz="2200" dirty="0" smtClean="0"/>
              <a:t> → no és vàlid agregar els resultats dels mateixos</a:t>
            </a: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10</a:t>
            </a:fld>
            <a:endParaRPr lang="es-ES"/>
          </a:p>
        </p:txBody>
      </p:sp>
      <p:graphicFrame>
        <p:nvGraphicFramePr>
          <p:cNvPr id="6" name="Taula 3"/>
          <p:cNvGraphicFramePr>
            <a:graphicFrameLocks noGrp="1"/>
          </p:cNvGraphicFramePr>
          <p:nvPr>
            <p:extLst>
              <p:ext uri="{D42A27DB-BD31-4B8C-83A1-F6EECF244321}">
                <p14:modId xmlns:p14="http://schemas.microsoft.com/office/powerpoint/2010/main" val="1261689209"/>
              </p:ext>
            </p:extLst>
          </p:nvPr>
        </p:nvGraphicFramePr>
        <p:xfrm>
          <a:off x="366214" y="2564904"/>
          <a:ext cx="8022211" cy="3708400"/>
        </p:xfrm>
        <a:graphic>
          <a:graphicData uri="http://schemas.openxmlformats.org/drawingml/2006/table">
            <a:tbl>
              <a:tblPr firstRow="1" bandRow="1">
                <a:tableStyleId>{9D7B26C5-4107-4FEC-AEDC-1716B250A1EF}</a:tableStyleId>
              </a:tblPr>
              <a:tblGrid>
                <a:gridCol w="2098938"/>
                <a:gridCol w="3461111"/>
                <a:gridCol w="2462162"/>
              </a:tblGrid>
              <a:tr h="370840">
                <a:tc>
                  <a:txBody>
                    <a:bodyPr/>
                    <a:lstStyle/>
                    <a:p>
                      <a:r>
                        <a:rPr lang="ca-ES" sz="1300" noProof="0" dirty="0" smtClean="0"/>
                        <a:t>Part de l’estudi:</a:t>
                      </a:r>
                      <a:endParaRPr lang="ca-ES" sz="1300" noProof="0" dirty="0"/>
                    </a:p>
                  </a:txBody>
                  <a:tcPr/>
                </a:tc>
                <a:tc>
                  <a:txBody>
                    <a:bodyPr/>
                    <a:lstStyle/>
                    <a:p>
                      <a:r>
                        <a:rPr lang="ca-ES" sz="1300" noProof="0" dirty="0" smtClean="0"/>
                        <a:t>Escenari</a:t>
                      </a:r>
                      <a:r>
                        <a:rPr lang="ca-ES" sz="1300" baseline="0" noProof="0" dirty="0" smtClean="0"/>
                        <a:t> de referència considerat:</a:t>
                      </a:r>
                      <a:endParaRPr lang="ca-ES" sz="1300" noProof="0" dirty="0"/>
                    </a:p>
                  </a:txBody>
                  <a:tcPr/>
                </a:tc>
                <a:tc>
                  <a:txBody>
                    <a:bodyPr/>
                    <a:lstStyle/>
                    <a:p>
                      <a:r>
                        <a:rPr lang="ca-ES" sz="1300" noProof="0" dirty="0" smtClean="0"/>
                        <a:t>Àmbit</a:t>
                      </a:r>
                      <a:r>
                        <a:rPr lang="ca-ES" sz="1300" baseline="0" noProof="0" dirty="0" smtClean="0"/>
                        <a:t> d’anàlisi:</a:t>
                      </a:r>
                      <a:endParaRPr lang="ca-ES" sz="1300" noProof="0" dirty="0"/>
                    </a:p>
                  </a:txBody>
                  <a:tcPr/>
                </a:tc>
              </a:tr>
              <a:tr h="370840">
                <a:tc>
                  <a:txBody>
                    <a:bodyPr/>
                    <a:lstStyle/>
                    <a:p>
                      <a:r>
                        <a:rPr lang="ca-ES" sz="1300" noProof="0" dirty="0" smtClean="0"/>
                        <a:t>Avaluació Socioeconòmica</a:t>
                      </a:r>
                      <a:endParaRPr lang="ca-ES" sz="1300" b="1" noProof="0" dirty="0"/>
                    </a:p>
                  </a:txBody>
                  <a:tcPr anchor="ctr"/>
                </a:tc>
                <a:tc>
                  <a:txBody>
                    <a:bodyPr/>
                    <a:lstStyle/>
                    <a:p>
                      <a:r>
                        <a:rPr lang="ca-ES" sz="1300" noProof="0" dirty="0" smtClean="0"/>
                        <a:t>TRAM actual</a:t>
                      </a:r>
                    </a:p>
                    <a:p>
                      <a:r>
                        <a:rPr lang="ca-ES" sz="1300" noProof="0" dirty="0" err="1" smtClean="0"/>
                        <a:t>NxB</a:t>
                      </a:r>
                      <a:r>
                        <a:rPr lang="ca-ES" sz="1300" noProof="0" dirty="0" smtClean="0"/>
                        <a:t> (inclou D30)</a:t>
                      </a:r>
                    </a:p>
                    <a:p>
                      <a:r>
                        <a:rPr lang="ca-ES" sz="1300" noProof="0" dirty="0" smtClean="0"/>
                        <a:t>L9 - tram central (2024)</a:t>
                      </a:r>
                    </a:p>
                    <a:p>
                      <a:r>
                        <a:rPr lang="ca-ES" sz="1300" noProof="0" dirty="0" smtClean="0"/>
                        <a:t>L8 - Gràcia (2028)</a:t>
                      </a:r>
                    </a:p>
                    <a:p>
                      <a:r>
                        <a:rPr lang="ca-ES" sz="1300" noProof="0" dirty="0" smtClean="0"/>
                        <a:t>No:</a:t>
                      </a:r>
                      <a:r>
                        <a:rPr lang="ca-ES" sz="1300" baseline="0" noProof="0" dirty="0" smtClean="0"/>
                        <a:t> </a:t>
                      </a:r>
                      <a:r>
                        <a:rPr lang="ca-ES" sz="1300" baseline="0" noProof="0" dirty="0" err="1" smtClean="0"/>
                        <a:t>S</a:t>
                      </a:r>
                      <a:r>
                        <a:rPr lang="ca-ES" sz="1300" noProof="0" dirty="0" err="1" smtClean="0"/>
                        <a:t>uperïlles</a:t>
                      </a:r>
                      <a:r>
                        <a:rPr lang="ca-ES" sz="1300" noProof="0" dirty="0" smtClean="0"/>
                        <a:t>, ampliació c/bici c/bus</a:t>
                      </a:r>
                      <a:endParaRPr lang="ca-ES" sz="1300" noProof="0" dirty="0"/>
                    </a:p>
                  </a:txBody>
                  <a:tcPr anchor="ctr"/>
                </a:tc>
                <a:tc>
                  <a:txBody>
                    <a:bodyPr/>
                    <a:lstStyle/>
                    <a:p>
                      <a:r>
                        <a:rPr lang="ca-ES" sz="1300" noProof="0" dirty="0" smtClean="0"/>
                        <a:t>...</a:t>
                      </a:r>
                      <a:endParaRPr lang="ca-ES" sz="1300" noProof="0" dirty="0"/>
                    </a:p>
                  </a:txBody>
                  <a:tcPr anchor="ctr"/>
                </a:tc>
              </a:tr>
              <a:tr h="370840">
                <a:tc>
                  <a:txBody>
                    <a:bodyPr/>
                    <a:lstStyle/>
                    <a:p>
                      <a:r>
                        <a:rPr lang="ca-ES" sz="1300" noProof="0" dirty="0" smtClean="0"/>
                        <a:t>Estudi demanda (E2)</a:t>
                      </a:r>
                      <a:endParaRPr lang="ca-ES" sz="1300" b="1" noProof="0" dirty="0"/>
                    </a:p>
                  </a:txBody>
                  <a:tcPr anchor="ctr"/>
                </a:tc>
                <a:tc>
                  <a:txBody>
                    <a:bodyPr/>
                    <a:lstStyle/>
                    <a:p>
                      <a:r>
                        <a:rPr lang="ca-ES" sz="1300" noProof="0" dirty="0" smtClean="0"/>
                        <a:t>TRAM actual</a:t>
                      </a:r>
                    </a:p>
                    <a:p>
                      <a:r>
                        <a:rPr lang="ca-ES" sz="1300" noProof="0" dirty="0" smtClean="0"/>
                        <a:t>L9/L10 trams I </a:t>
                      </a:r>
                      <a:r>
                        <a:rPr lang="ca-ES" sz="1300" noProof="0" dirty="0" err="1" smtClean="0"/>
                        <a:t>i</a:t>
                      </a:r>
                      <a:r>
                        <a:rPr lang="ca-ES" sz="1300" noProof="0" dirty="0" smtClean="0"/>
                        <a:t> II (en servei)</a:t>
                      </a:r>
                    </a:p>
                    <a:p>
                      <a:r>
                        <a:rPr lang="ca-ES" sz="1300" noProof="0" dirty="0" err="1" smtClean="0"/>
                        <a:t>NxB</a:t>
                      </a:r>
                      <a:endParaRPr lang="ca-ES" sz="1300" noProof="0" dirty="0" smtClean="0"/>
                    </a:p>
                    <a:p>
                      <a:r>
                        <a:rPr lang="ca-ES" sz="1300" noProof="0" dirty="0" smtClean="0"/>
                        <a:t>Elimina</a:t>
                      </a:r>
                      <a:r>
                        <a:rPr lang="ca-ES" sz="1300" baseline="0" noProof="0" dirty="0" smtClean="0"/>
                        <a:t> línia 7</a:t>
                      </a:r>
                    </a:p>
                    <a:p>
                      <a:pPr marL="0" marR="0" indent="0" algn="l" defTabSz="914400" rtl="0" eaLnBrk="1" fontAlgn="auto" latinLnBrk="0" hangingPunct="1">
                        <a:lnSpc>
                          <a:spcPct val="100000"/>
                        </a:lnSpc>
                        <a:spcBef>
                          <a:spcPts val="0"/>
                        </a:spcBef>
                        <a:spcAft>
                          <a:spcPts val="0"/>
                        </a:spcAft>
                        <a:buClrTx/>
                        <a:buSzTx/>
                        <a:buFontTx/>
                        <a:buNone/>
                        <a:tabLst/>
                        <a:defRPr/>
                      </a:pPr>
                      <a:r>
                        <a:rPr lang="ca-ES" sz="1300" baseline="0" noProof="0" dirty="0" smtClean="0"/>
                        <a:t>Línia 34 (</a:t>
                      </a:r>
                      <a:r>
                        <a:rPr lang="ca-ES" sz="1300" noProof="0" dirty="0" smtClean="0"/>
                        <a:t>Verdaguer-</a:t>
                      </a:r>
                      <a:r>
                        <a:rPr lang="ca-ES" sz="1300" noProof="0" dirty="0" err="1" smtClean="0"/>
                        <a:t>V.Amat</a:t>
                      </a:r>
                      <a:r>
                        <a:rPr lang="ca-ES" sz="1300" noProof="0" dirty="0" smtClean="0"/>
                        <a:t>)</a:t>
                      </a:r>
                      <a:endParaRPr lang="ca-ES" sz="1300" baseline="0" noProof="0" dirty="0" smtClean="0"/>
                    </a:p>
                    <a:p>
                      <a:r>
                        <a:rPr lang="ca-ES" sz="1300" noProof="0" dirty="0" smtClean="0"/>
                        <a:t>No:  L9 - tram central, L8 - Gràcia</a:t>
                      </a:r>
                    </a:p>
                  </a:txBody>
                  <a:tcPr anchor="ctr"/>
                </a:tc>
                <a:tc>
                  <a:txBody>
                    <a:bodyPr/>
                    <a:lstStyle/>
                    <a:p>
                      <a:r>
                        <a:rPr lang="ca-ES" sz="1300" noProof="0" dirty="0" smtClean="0"/>
                        <a:t>Àmbit tarifari integrat</a:t>
                      </a:r>
                    </a:p>
                    <a:p>
                      <a:r>
                        <a:rPr lang="ca-ES" sz="1300" noProof="0" dirty="0" smtClean="0"/>
                        <a:t>(2018)</a:t>
                      </a:r>
                    </a:p>
                  </a:txBody>
                  <a:tcPr anchor="ctr"/>
                </a:tc>
              </a:tr>
              <a:tr h="370840">
                <a:tc>
                  <a:txBody>
                    <a:bodyPr/>
                    <a:lstStyle/>
                    <a:p>
                      <a:r>
                        <a:rPr lang="ca-ES" sz="1300" noProof="0" dirty="0" smtClean="0"/>
                        <a:t>Estudi de trànsit</a:t>
                      </a:r>
                      <a:endParaRPr lang="ca-ES" sz="1300" b="1" noProof="0" dirty="0"/>
                    </a:p>
                  </a:txBody>
                  <a:tcPr anchor="ctr"/>
                </a:tc>
                <a:tc>
                  <a:txBody>
                    <a:bodyPr/>
                    <a:lstStyle/>
                    <a:p>
                      <a:r>
                        <a:rPr lang="ca-ES" sz="1300" noProof="0" dirty="0" smtClean="0"/>
                        <a:t>Configuració sentits actual</a:t>
                      </a:r>
                    </a:p>
                    <a:p>
                      <a:r>
                        <a:rPr lang="ca-ES" sz="1300" noProof="0" dirty="0" smtClean="0"/>
                        <a:t>No canvi de sentit </a:t>
                      </a:r>
                      <a:r>
                        <a:rPr lang="ca-ES" sz="1300" noProof="0" dirty="0" err="1" smtClean="0"/>
                        <a:t>Av.Sarrià</a:t>
                      </a:r>
                      <a:r>
                        <a:rPr lang="ca-ES" sz="1300" noProof="0" dirty="0" smtClean="0"/>
                        <a:t> i Urgell</a:t>
                      </a:r>
                      <a:endParaRPr lang="ca-ES" sz="1300" noProof="0" dirty="0"/>
                    </a:p>
                  </a:txBody>
                  <a:tcPr anchor="ctr"/>
                </a:tc>
                <a:tc>
                  <a:txBody>
                    <a:bodyPr/>
                    <a:lstStyle/>
                    <a:p>
                      <a:r>
                        <a:rPr lang="ca-ES" sz="1300" noProof="0" dirty="0" smtClean="0"/>
                        <a:t>Municipal (2015)</a:t>
                      </a:r>
                      <a:endParaRPr lang="ca-ES" sz="1300" noProof="0" dirty="0"/>
                    </a:p>
                  </a:txBody>
                  <a:tcPr anchor="ctr"/>
                </a:tc>
              </a:tr>
              <a:tr h="370840">
                <a:tc>
                  <a:txBody>
                    <a:bodyPr/>
                    <a:lstStyle/>
                    <a:p>
                      <a:r>
                        <a:rPr lang="ca-ES" sz="1300" noProof="0" dirty="0" smtClean="0"/>
                        <a:t>Estudi impacte ambiental</a:t>
                      </a:r>
                      <a:endParaRPr lang="ca-ES" sz="1300" b="1" noProof="0" dirty="0"/>
                    </a:p>
                  </a:txBody>
                  <a:tcPr anchor="ctr"/>
                </a:tc>
                <a:tc>
                  <a:txBody>
                    <a:bodyPr/>
                    <a:lstStyle/>
                    <a:p>
                      <a:r>
                        <a:rPr lang="ca-ES" sz="1300" noProof="0" dirty="0" smtClean="0"/>
                        <a:t>Només D30 (flota GN)</a:t>
                      </a:r>
                      <a:endParaRPr lang="ca-ES" sz="1300" noProof="0" dirty="0"/>
                    </a:p>
                  </a:txBody>
                  <a:tcPr anchor="ctr"/>
                </a:tc>
                <a:tc>
                  <a:txBody>
                    <a:bodyPr/>
                    <a:lstStyle/>
                    <a:p>
                      <a:r>
                        <a:rPr lang="ca-ES" sz="1300" noProof="0" dirty="0" smtClean="0"/>
                        <a:t>Emissions: Municipal (2015)</a:t>
                      </a:r>
                    </a:p>
                    <a:p>
                      <a:r>
                        <a:rPr lang="ca-ES" sz="1300" noProof="0" dirty="0" smtClean="0"/>
                        <a:t>Soroll: Proximitat Diagonal?</a:t>
                      </a:r>
                      <a:endParaRPr lang="ca-ES" sz="1300" noProof="0" dirty="0"/>
                    </a:p>
                  </a:txBody>
                  <a:tcPr anchor="ctr"/>
                </a:tc>
              </a:tr>
            </a:tbl>
          </a:graphicData>
        </a:graphic>
      </p:graphicFrame>
      <p:sp>
        <p:nvSpPr>
          <p:cNvPr id="7" name="Rectangle 1"/>
          <p:cNvSpPr>
            <a:spLocks noChangeArrowheads="1"/>
          </p:cNvSpPr>
          <p:nvPr/>
        </p:nvSpPr>
        <p:spPr bwMode="auto">
          <a:xfrm>
            <a:off x="348108" y="6382489"/>
            <a:ext cx="804031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a-ES" altLang="ca-ES" sz="1100" b="1" u="none" strike="noStrike" cap="none" normalizeH="0" baseline="0" dirty="0" smtClean="0">
                <a:ln>
                  <a:noFill/>
                </a:ln>
                <a:solidFill>
                  <a:schemeClr val="tx1"/>
                </a:solidFill>
                <a:effectLst/>
                <a:latin typeface="Garamond" panose="02020404030301010803" pitchFamily="18" charset="0"/>
                <a:ea typeface="Calibri" pitchFamily="34" charset="0"/>
                <a:cs typeface="Times New Roman" pitchFamily="18" charset="0"/>
              </a:rPr>
              <a:t>T</a:t>
            </a:r>
            <a:r>
              <a:rPr kumimoji="0" lang="ca-ES" altLang="ca-ES" sz="1100" b="1" u="none" strike="noStrike" cap="none" normalizeH="0" baseline="0" dirty="0" smtClean="0" bmk="">
                <a:ln>
                  <a:noFill/>
                </a:ln>
                <a:solidFill>
                  <a:schemeClr val="tx1"/>
                </a:solidFill>
                <a:effectLst/>
                <a:latin typeface="Garamond" panose="02020404030301010803" pitchFamily="18" charset="0"/>
                <a:ea typeface="Calibri" pitchFamily="34" charset="0"/>
                <a:cs typeface="Times New Roman" pitchFamily="18" charset="0"/>
              </a:rPr>
              <a:t>aula </a:t>
            </a:r>
            <a:r>
              <a:rPr lang="ca-ES" altLang="ca-ES" sz="1100" b="1" dirty="0" smtClean="0" bmk="_Ref455397305">
                <a:latin typeface="Garamond" panose="02020404030301010803" pitchFamily="18" charset="0"/>
                <a:ea typeface="Calibri" pitchFamily="34" charset="0"/>
                <a:cs typeface="Times New Roman" pitchFamily="18" charset="0"/>
              </a:rPr>
              <a:t>1</a:t>
            </a:r>
            <a:r>
              <a:rPr kumimoji="0" lang="ca-ES" altLang="ca-ES" sz="1100" b="1" u="none" strike="noStrike" cap="none" normalizeH="0" baseline="0" dirty="0" smtClean="0">
                <a:ln>
                  <a:noFill/>
                </a:ln>
                <a:solidFill>
                  <a:schemeClr val="tx1"/>
                </a:solidFill>
                <a:effectLst/>
                <a:latin typeface="Garamond" panose="02020404030301010803" pitchFamily="18" charset="0"/>
                <a:ea typeface="Calibri" pitchFamily="34" charset="0"/>
                <a:cs typeface="Times New Roman" pitchFamily="18" charset="0"/>
              </a:rPr>
              <a:t>. Diferències en les</a:t>
            </a:r>
            <a:r>
              <a:rPr kumimoji="0" lang="ca-ES" altLang="ca-ES" sz="1100" b="1" u="none" strike="noStrike" cap="none" normalizeH="0" dirty="0" smtClean="0">
                <a:ln>
                  <a:noFill/>
                </a:ln>
                <a:solidFill>
                  <a:schemeClr val="tx1"/>
                </a:solidFill>
                <a:effectLst/>
                <a:latin typeface="Garamond" panose="02020404030301010803" pitchFamily="18" charset="0"/>
                <a:ea typeface="Calibri" pitchFamily="34" charset="0"/>
                <a:cs typeface="Times New Roman" pitchFamily="18" charset="0"/>
              </a:rPr>
              <a:t> consideracions d’escenari de referència i àmbit d’anàlisi segons part de l’estudi</a:t>
            </a:r>
            <a:r>
              <a:rPr kumimoji="0" lang="ca-ES" altLang="ca-ES" sz="1100" b="1" u="none" strike="noStrike" cap="none" normalizeH="0" baseline="0" dirty="0" smtClean="0">
                <a:ln>
                  <a:noFill/>
                </a:ln>
                <a:solidFill>
                  <a:schemeClr val="tx1"/>
                </a:solidFill>
                <a:effectLst/>
                <a:latin typeface="Garamond" panose="02020404030301010803" pitchFamily="18" charset="0"/>
                <a:ea typeface="Calibri" pitchFamily="34" charset="0"/>
                <a:cs typeface="Times New Roman" pitchFamily="18" charset="0"/>
              </a:rPr>
              <a:t>. (Font: Elaboració pròpia a partir de l’estudi d’avaluació de la connexió del </a:t>
            </a:r>
            <a:r>
              <a:rPr kumimoji="0" lang="ca-ES" altLang="ca-ES" sz="1100" b="1" u="none" strike="noStrike" cap="none" normalizeH="0" baseline="0" dirty="0" err="1" smtClean="0">
                <a:ln>
                  <a:noFill/>
                </a:ln>
                <a:solidFill>
                  <a:schemeClr val="tx1"/>
                </a:solidFill>
                <a:effectLst/>
                <a:latin typeface="Garamond" panose="02020404030301010803" pitchFamily="18" charset="0"/>
                <a:ea typeface="Calibri" pitchFamily="34" charset="0"/>
                <a:cs typeface="Times New Roman" pitchFamily="18" charset="0"/>
              </a:rPr>
              <a:t>Trambaix</a:t>
            </a:r>
            <a:r>
              <a:rPr kumimoji="0" lang="ca-ES" altLang="ca-ES" sz="1100" b="1" u="none" strike="noStrike" cap="none" normalizeH="0" baseline="0" dirty="0" smtClean="0">
                <a:ln>
                  <a:noFill/>
                </a:ln>
                <a:solidFill>
                  <a:schemeClr val="tx1"/>
                </a:solidFill>
                <a:effectLst/>
                <a:latin typeface="Garamond" panose="02020404030301010803" pitchFamily="18" charset="0"/>
                <a:ea typeface="Calibri" pitchFamily="34" charset="0"/>
                <a:cs typeface="Times New Roman" pitchFamily="18" charset="0"/>
              </a:rPr>
              <a:t> i </a:t>
            </a:r>
            <a:r>
              <a:rPr kumimoji="0" lang="ca-ES" altLang="ca-ES" sz="1100" b="1" u="none" strike="noStrike" cap="none" normalizeH="0" baseline="0" dirty="0" err="1" smtClean="0">
                <a:ln>
                  <a:noFill/>
                </a:ln>
                <a:solidFill>
                  <a:schemeClr val="tx1"/>
                </a:solidFill>
                <a:effectLst/>
                <a:latin typeface="Garamond" panose="02020404030301010803" pitchFamily="18" charset="0"/>
                <a:ea typeface="Calibri" pitchFamily="34" charset="0"/>
                <a:cs typeface="Times New Roman" pitchFamily="18" charset="0"/>
              </a:rPr>
              <a:t>Trambesòs</a:t>
            </a:r>
            <a:r>
              <a:rPr kumimoji="0" lang="ca-ES" altLang="ca-ES" sz="1100" b="1" u="none" strike="noStrike" cap="none" normalizeH="0" baseline="0" dirty="0" smtClean="0">
                <a:ln>
                  <a:noFill/>
                </a:ln>
                <a:solidFill>
                  <a:schemeClr val="tx1"/>
                </a:solidFill>
                <a:effectLst/>
                <a:latin typeface="Garamond" panose="02020404030301010803" pitchFamily="18" charset="0"/>
                <a:ea typeface="Calibri" pitchFamily="34" charset="0"/>
                <a:cs typeface="Times New Roman" pitchFamily="18" charset="0"/>
              </a:rPr>
              <a:t> realitzat per l’Ajuntament de Barcelona).</a:t>
            </a:r>
            <a:endParaRPr kumimoji="0" lang="ca-ES" altLang="ca-ES" sz="1100" b="1" u="none" strike="noStrike" cap="none" normalizeH="0" baseline="0" dirty="0" smtClean="0">
              <a:ln>
                <a:noFill/>
              </a:ln>
              <a:solidFill>
                <a:schemeClr val="tx1"/>
              </a:solidFill>
              <a:effectLst/>
              <a:latin typeface="Garamond" panose="02020404030301010803" pitchFamily="18" charset="0"/>
              <a:cs typeface="Arial" pitchFamily="34" charset="0"/>
            </a:endParaRPr>
          </a:p>
        </p:txBody>
      </p:sp>
    </p:spTree>
    <p:extLst>
      <p:ext uri="{BB962C8B-B14F-4D97-AF65-F5344CB8AC3E}">
        <p14:creationId xmlns:p14="http://schemas.microsoft.com/office/powerpoint/2010/main" val="2913265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3744416"/>
          </a:xfrm>
        </p:spPr>
        <p:txBody>
          <a:bodyPr>
            <a:normAutofit/>
          </a:bodyPr>
          <a:lstStyle/>
          <a:p>
            <a:pPr>
              <a:buNone/>
            </a:pPr>
            <a:r>
              <a:rPr lang="ca-ES" b="1" dirty="0" smtClean="0">
                <a:solidFill>
                  <a:srgbClr val="57A7A6"/>
                </a:solidFill>
              </a:rPr>
              <a:t>3. Estudi de demanda del transport públic</a:t>
            </a:r>
          </a:p>
          <a:p>
            <a:pPr>
              <a:buNone/>
            </a:pPr>
            <a:r>
              <a:rPr lang="ca-ES" sz="2000" b="1" dirty="0" smtClean="0"/>
              <a:t>3.1.1 Escenari de referència</a:t>
            </a:r>
          </a:p>
          <a:p>
            <a:pPr algn="just"/>
            <a:r>
              <a:rPr lang="ca-ES" sz="2000" dirty="0" smtClean="0"/>
              <a:t>En termes de temps de viatge per als usuaris del TP existeixen </a:t>
            </a:r>
            <a:r>
              <a:rPr lang="ca-ES" sz="2000" b="1" dirty="0" smtClean="0"/>
              <a:t>millors opcions a la d’implantar el tramvia </a:t>
            </a:r>
            <a:r>
              <a:rPr lang="ca-ES" sz="2000" dirty="0" smtClean="0"/>
              <a:t>per la Diagonal.</a:t>
            </a:r>
          </a:p>
          <a:p>
            <a:pPr algn="just"/>
            <a:r>
              <a:rPr lang="ca-ES" sz="2000" dirty="0" smtClean="0"/>
              <a:t>Analitzem com canvia la rendibilitat del projecte si s’utilitza com a escenari de referència </a:t>
            </a:r>
            <a:r>
              <a:rPr lang="ca-ES" sz="2000" b="1" dirty="0" smtClean="0"/>
              <a:t>l’E2a</a:t>
            </a:r>
            <a:r>
              <a:rPr lang="ca-ES" sz="2000" dirty="0" smtClean="0"/>
              <a:t> enlloc de </a:t>
            </a:r>
            <a:r>
              <a:rPr lang="ca-ES" sz="2000" b="1" dirty="0" smtClean="0"/>
              <a:t>l’E2</a:t>
            </a:r>
            <a:r>
              <a:rPr lang="ca-ES" sz="2000" dirty="0" smtClean="0"/>
              <a:t>.</a:t>
            </a:r>
          </a:p>
          <a:p>
            <a:pPr algn="just"/>
            <a:r>
              <a:rPr lang="ca-ES" sz="2000" b="1" dirty="0" smtClean="0"/>
              <a:t>Modifiquem</a:t>
            </a:r>
            <a:r>
              <a:rPr lang="ca-ES" sz="2000" dirty="0" smtClean="0"/>
              <a:t>: Estalvi temps i costos evitats (estalvi busos alliberats, despeses operació i manteniment i despeses de personal BUS). </a:t>
            </a:r>
            <a:r>
              <a:rPr lang="ca-ES" sz="2000" dirty="0" err="1" smtClean="0"/>
              <a:t>Recalculem</a:t>
            </a:r>
            <a:r>
              <a:rPr lang="ca-ES" sz="2000" dirty="0" smtClean="0"/>
              <a:t> la TIR.</a:t>
            </a: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11</a:t>
            </a:fld>
            <a:endParaRPr lang="es-ES"/>
          </a:p>
        </p:txBody>
      </p:sp>
      <p:graphicFrame>
        <p:nvGraphicFramePr>
          <p:cNvPr id="5" name="Tabla 4"/>
          <p:cNvGraphicFramePr>
            <a:graphicFrameLocks noGrp="1"/>
          </p:cNvGraphicFramePr>
          <p:nvPr>
            <p:extLst>
              <p:ext uri="{D42A27DB-BD31-4B8C-83A1-F6EECF244321}">
                <p14:modId xmlns:p14="http://schemas.microsoft.com/office/powerpoint/2010/main" val="271794567"/>
              </p:ext>
            </p:extLst>
          </p:nvPr>
        </p:nvGraphicFramePr>
        <p:xfrm>
          <a:off x="539552" y="4797152"/>
          <a:ext cx="7704855" cy="1442197"/>
        </p:xfrm>
        <a:graphic>
          <a:graphicData uri="http://schemas.openxmlformats.org/drawingml/2006/table">
            <a:tbl>
              <a:tblPr firstRow="1" firstCol="1" bandRow="1">
                <a:tableStyleId>{9D7B26C5-4107-4FEC-AEDC-1716B250A1EF}</a:tableStyleId>
              </a:tblPr>
              <a:tblGrid>
                <a:gridCol w="864096"/>
                <a:gridCol w="2520280"/>
                <a:gridCol w="1728192"/>
                <a:gridCol w="1296144"/>
                <a:gridCol w="1296143"/>
              </a:tblGrid>
              <a:tr h="600949">
                <a:tc>
                  <a:txBody>
                    <a:bodyPr/>
                    <a:lstStyle/>
                    <a:p>
                      <a:pPr algn="l">
                        <a:lnSpc>
                          <a:spcPct val="115000"/>
                        </a:lnSpc>
                        <a:spcAft>
                          <a:spcPts val="0"/>
                        </a:spcAft>
                      </a:pPr>
                      <a:r>
                        <a:rPr lang="ca-ES" sz="1600" dirty="0">
                          <a:effectLst/>
                        </a:rPr>
                        <a:t>Escenari</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ca-ES" sz="1600">
                          <a:effectLst/>
                        </a:rPr>
                        <a:t>Descripció de l’escenari</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600" dirty="0">
                          <a:effectLst/>
                        </a:rPr>
                        <a:t>Temps global (min)</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600" dirty="0" err="1" smtClean="0">
                          <a:effectLst/>
                        </a:rPr>
                        <a:t>Dif</a:t>
                      </a:r>
                      <a:r>
                        <a:rPr lang="ca-ES" sz="1600" dirty="0" smtClean="0">
                          <a:effectLst/>
                        </a:rPr>
                        <a:t>. E2 </a:t>
                      </a:r>
                      <a:endParaRPr lang="ca-ES" sz="1600" dirty="0">
                        <a:effectLst/>
                      </a:endParaRPr>
                    </a:p>
                    <a:p>
                      <a:pPr algn="ctr">
                        <a:lnSpc>
                          <a:spcPct val="115000"/>
                        </a:lnSpc>
                        <a:spcAft>
                          <a:spcPts val="0"/>
                        </a:spcAft>
                      </a:pPr>
                      <a:r>
                        <a:rPr lang="ca-ES" sz="1600" dirty="0">
                          <a:effectLst/>
                        </a:rPr>
                        <a:t>(min)</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600" dirty="0" err="1" smtClean="0">
                          <a:effectLst/>
                        </a:rPr>
                        <a:t>Dif</a:t>
                      </a:r>
                      <a:r>
                        <a:rPr lang="ca-ES" sz="1600" dirty="0" smtClean="0">
                          <a:effectLst/>
                        </a:rPr>
                        <a:t>.  </a:t>
                      </a:r>
                      <a:r>
                        <a:rPr lang="ca-ES" sz="1600" dirty="0">
                          <a:effectLst/>
                        </a:rPr>
                        <a:t>E2a </a:t>
                      </a:r>
                    </a:p>
                    <a:p>
                      <a:pPr algn="ctr">
                        <a:lnSpc>
                          <a:spcPct val="115000"/>
                        </a:lnSpc>
                        <a:spcAft>
                          <a:spcPts val="0"/>
                        </a:spcAft>
                      </a:pPr>
                      <a:r>
                        <a:rPr lang="ca-ES" sz="1600" dirty="0">
                          <a:effectLst/>
                        </a:rPr>
                        <a:t>(min)</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4746">
                <a:tc>
                  <a:txBody>
                    <a:bodyPr/>
                    <a:lstStyle/>
                    <a:p>
                      <a:pPr algn="ctr">
                        <a:lnSpc>
                          <a:spcPct val="115000"/>
                        </a:lnSpc>
                        <a:spcAft>
                          <a:spcPts val="0"/>
                        </a:spcAft>
                      </a:pPr>
                      <a:r>
                        <a:rPr lang="ca-ES" sz="1600" dirty="0">
                          <a:effectLst/>
                        </a:rPr>
                        <a:t>E2</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ca-ES" sz="1600" dirty="0">
                          <a:effectLst/>
                        </a:rPr>
                        <a:t>Final </a:t>
                      </a:r>
                      <a:r>
                        <a:rPr lang="ca-ES" sz="1600" dirty="0" err="1">
                          <a:effectLst/>
                        </a:rPr>
                        <a:t>NxB</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ca-ES" sz="1600">
                          <a:effectLst/>
                        </a:rPr>
                        <a:t>101.258.285</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B w="12700" cap="flat" cmpd="sng" algn="ctr">
                      <a:solidFill>
                        <a:schemeClr val="tx1"/>
                      </a:solidFill>
                      <a:prstDash val="solid"/>
                      <a:round/>
                      <a:headEnd type="none" w="med" len="med"/>
                      <a:tailEnd type="none" w="med" len="med"/>
                    </a:lnB>
                    <a:noFill/>
                  </a:tcPr>
                </a:tc>
                <a:tc>
                  <a:txBody>
                    <a:bodyPr/>
                    <a:lstStyle/>
                    <a:p>
                      <a:pPr>
                        <a:lnSpc>
                          <a:spcPct val="115000"/>
                        </a:lnSpc>
                      </a:pPr>
                      <a:endParaRPr lang="ca-ES" sz="1600">
                        <a:effectLst/>
                        <a:latin typeface="Calibri" panose="020F0502020204030204" pitchFamily="34" charset="0"/>
                        <a:cs typeface="Times New Roman" panose="02020603050405020304" pitchFamily="18" charset="0"/>
                      </a:endParaRPr>
                    </a:p>
                  </a:txBody>
                  <a:tcPr marL="44450" marR="44450" marT="0" marB="0" anchor="b">
                    <a:lnB w="12700" cap="flat" cmpd="sng" algn="ctr">
                      <a:solidFill>
                        <a:schemeClr val="tx1"/>
                      </a:solidFill>
                      <a:prstDash val="solid"/>
                      <a:round/>
                      <a:headEnd type="none" w="med" len="med"/>
                      <a:tailEnd type="none" w="med" len="med"/>
                    </a:lnB>
                    <a:noFill/>
                  </a:tcPr>
                </a:tc>
                <a:tc>
                  <a:txBody>
                    <a:bodyPr/>
                    <a:lstStyle/>
                    <a:p>
                      <a:pPr>
                        <a:lnSpc>
                          <a:spcPct val="115000"/>
                        </a:lnSpc>
                      </a:pPr>
                      <a:endParaRPr lang="ca-ES" sz="1600">
                        <a:effectLst/>
                        <a:latin typeface="Calibri" panose="020F0502020204030204" pitchFamily="34" charset="0"/>
                        <a:cs typeface="Times New Roman" panose="02020603050405020304" pitchFamily="18" charset="0"/>
                      </a:endParaRPr>
                    </a:p>
                  </a:txBody>
                  <a:tcPr marL="44450" marR="44450" marT="0" marB="0" anchor="b">
                    <a:lnB w="12700" cap="flat" cmpd="sng" algn="ctr">
                      <a:solidFill>
                        <a:schemeClr val="tx1"/>
                      </a:solidFill>
                      <a:prstDash val="solid"/>
                      <a:round/>
                      <a:headEnd type="none" w="med" len="med"/>
                      <a:tailEnd type="none" w="med" len="med"/>
                    </a:lnB>
                    <a:noFill/>
                  </a:tcPr>
                </a:tc>
              </a:tr>
              <a:tr h="214746">
                <a:tc>
                  <a:txBody>
                    <a:bodyPr/>
                    <a:lstStyle/>
                    <a:p>
                      <a:pPr algn="ctr">
                        <a:lnSpc>
                          <a:spcPct val="115000"/>
                        </a:lnSpc>
                        <a:spcAft>
                          <a:spcPts val="0"/>
                        </a:spcAft>
                      </a:pPr>
                      <a:r>
                        <a:rPr lang="ca-ES" sz="1600" dirty="0">
                          <a:effectLst/>
                        </a:rPr>
                        <a:t>E2a</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ca-ES" sz="1600" dirty="0">
                          <a:effectLst/>
                        </a:rPr>
                        <a:t>Final </a:t>
                      </a:r>
                      <a:r>
                        <a:rPr lang="ca-ES" sz="1600" dirty="0" err="1">
                          <a:effectLst/>
                        </a:rPr>
                        <a:t>NxB</a:t>
                      </a:r>
                      <a:r>
                        <a:rPr lang="ca-ES" sz="1600" dirty="0">
                          <a:effectLst/>
                        </a:rPr>
                        <a:t> i línies 7 i 34</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a-ES" sz="1600">
                          <a:effectLst/>
                        </a:rPr>
                        <a:t>100.989.482</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a-ES" sz="1600" b="1">
                          <a:solidFill>
                            <a:schemeClr val="accent3">
                              <a:lumMod val="50000"/>
                            </a:schemeClr>
                          </a:solidFill>
                          <a:effectLst/>
                        </a:rPr>
                        <a:t>-268.803</a:t>
                      </a:r>
                      <a:endParaRPr lang="ca-ES" sz="1600" b="1">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a-ES" sz="1600">
                        <a:effectLst/>
                        <a:latin typeface="Calibri" panose="020F0502020204030204" pitchFamily="34" charset="0"/>
                        <a:cs typeface="Times New Roman" panose="02020603050405020304" pitchFamily="18" charset="0"/>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746">
                <a:tc>
                  <a:txBody>
                    <a:bodyPr/>
                    <a:lstStyle/>
                    <a:p>
                      <a:pPr algn="ctr">
                        <a:lnSpc>
                          <a:spcPct val="115000"/>
                        </a:lnSpc>
                        <a:spcAft>
                          <a:spcPts val="0"/>
                        </a:spcAft>
                      </a:pPr>
                      <a:r>
                        <a:rPr lang="ca-ES" sz="1600">
                          <a:effectLst/>
                        </a:rPr>
                        <a:t>E4</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tx1"/>
                      </a:solidFill>
                      <a:prstDash val="solid"/>
                      <a:round/>
                      <a:headEnd type="none" w="med" len="med"/>
                      <a:tailEnd type="none" w="med" len="med"/>
                    </a:lnT>
                    <a:noFill/>
                  </a:tcPr>
                </a:tc>
                <a:tc>
                  <a:txBody>
                    <a:bodyPr/>
                    <a:lstStyle/>
                    <a:p>
                      <a:pPr algn="l">
                        <a:lnSpc>
                          <a:spcPct val="115000"/>
                        </a:lnSpc>
                        <a:spcAft>
                          <a:spcPts val="0"/>
                        </a:spcAft>
                      </a:pPr>
                      <a:r>
                        <a:rPr lang="ca-ES" sz="1600" dirty="0">
                          <a:effectLst/>
                        </a:rPr>
                        <a:t>Tram Diagonal i Final </a:t>
                      </a:r>
                      <a:r>
                        <a:rPr lang="ca-ES" sz="1600" dirty="0" err="1">
                          <a:effectLst/>
                        </a:rPr>
                        <a:t>NxB</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ca-ES" sz="1600">
                          <a:effectLst/>
                        </a:rPr>
                        <a:t>101.052.414</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ca-ES" sz="1600" b="1" dirty="0">
                          <a:solidFill>
                            <a:schemeClr val="accent3">
                              <a:lumMod val="50000"/>
                            </a:schemeClr>
                          </a:solidFill>
                          <a:effectLst/>
                        </a:rPr>
                        <a:t>-205.871</a:t>
                      </a:r>
                      <a:endParaRPr lang="ca-ES" sz="16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ca-ES" sz="1600" b="1" dirty="0">
                          <a:solidFill>
                            <a:srgbClr val="FF0000"/>
                          </a:solidFill>
                          <a:effectLst/>
                        </a:rPr>
                        <a:t>+62.932</a:t>
                      </a:r>
                      <a:endParaRPr lang="ca-E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tx1"/>
                      </a:solidFill>
                      <a:prstDash val="solid"/>
                      <a:round/>
                      <a:headEnd type="none" w="med" len="med"/>
                      <a:tailEnd type="none" w="med" len="med"/>
                    </a:lnT>
                    <a:noFill/>
                  </a:tcPr>
                </a:tc>
              </a:tr>
            </a:tbl>
          </a:graphicData>
        </a:graphic>
      </p:graphicFrame>
      <p:sp>
        <p:nvSpPr>
          <p:cNvPr id="2" name="Rectángulo 1"/>
          <p:cNvSpPr/>
          <p:nvPr/>
        </p:nvSpPr>
        <p:spPr>
          <a:xfrm>
            <a:off x="481802" y="6294362"/>
            <a:ext cx="7776864" cy="523220"/>
          </a:xfrm>
          <a:prstGeom prst="rect">
            <a:avLst/>
          </a:prstGeom>
        </p:spPr>
        <p:txBody>
          <a:bodyPr wrap="square">
            <a:spAutoFit/>
          </a:bodyPr>
          <a:lstStyle/>
          <a:p>
            <a:r>
              <a:rPr lang="ca-ES" sz="1400" b="1" dirty="0">
                <a:latin typeface="Garamond" panose="02020404030301010803" pitchFamily="18" charset="0"/>
              </a:rPr>
              <a:t>Taula </a:t>
            </a:r>
            <a:r>
              <a:rPr lang="ca-ES" sz="1400" b="1" dirty="0" smtClean="0">
                <a:latin typeface="Garamond" panose="02020404030301010803" pitchFamily="18" charset="0"/>
              </a:rPr>
              <a:t>2. </a:t>
            </a:r>
            <a:r>
              <a:rPr lang="ca-ES" sz="1400" b="1" dirty="0">
                <a:latin typeface="Garamond" panose="02020404030301010803" pitchFamily="18" charset="0"/>
              </a:rPr>
              <a:t>Diferències en temps de viatge global pel conjunt de la xarxa per escenari de referència. Font: Elaboració pròpia a partir de les dades de la taula de l’estudi de demanda, p.111 del PDF</a:t>
            </a:r>
          </a:p>
        </p:txBody>
      </p:sp>
    </p:spTree>
    <p:extLst>
      <p:ext uri="{BB962C8B-B14F-4D97-AF65-F5344CB8AC3E}">
        <p14:creationId xmlns:p14="http://schemas.microsoft.com/office/powerpoint/2010/main" val="2702798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2560930"/>
          </a:xfrm>
        </p:spPr>
        <p:txBody>
          <a:bodyPr>
            <a:normAutofit/>
          </a:bodyPr>
          <a:lstStyle/>
          <a:p>
            <a:pPr>
              <a:buNone/>
            </a:pPr>
            <a:r>
              <a:rPr lang="ca-ES" b="1" dirty="0" smtClean="0">
                <a:solidFill>
                  <a:srgbClr val="57A7A6"/>
                </a:solidFill>
              </a:rPr>
              <a:t>3. Estudi de demanda del transport públic</a:t>
            </a:r>
          </a:p>
          <a:p>
            <a:pPr>
              <a:buNone/>
            </a:pPr>
            <a:r>
              <a:rPr lang="ca-ES" sz="2000" b="1" dirty="0" smtClean="0"/>
              <a:t>3.1.1 Escenari de referència</a:t>
            </a:r>
          </a:p>
          <a:p>
            <a:pPr algn="just"/>
            <a:r>
              <a:rPr lang="ca-ES" sz="2000" b="1" dirty="0" smtClean="0"/>
              <a:t>L’escenari E2a és millor que la connexió del tram </a:t>
            </a:r>
            <a:r>
              <a:rPr lang="ca-ES" sz="2000" dirty="0" smtClean="0"/>
              <a:t>sempre que l’estalvi d’alliberament d’autobusos (estalviant els autobusos de la D30, línia 7 i 34), operativa i personal no </a:t>
            </a:r>
            <a:r>
              <a:rPr lang="ca-ES" sz="2000" b="1" dirty="0" smtClean="0"/>
              <a:t>x4</a:t>
            </a:r>
            <a:r>
              <a:rPr lang="ca-ES" sz="2000" dirty="0" smtClean="0"/>
              <a:t> els estalvis derivats de l’eliminació de la D30. Uns 45 autobusos (aprox. 164 treballadors).</a:t>
            </a: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12</a:t>
            </a:fld>
            <a:endParaRPr lang="es-ES"/>
          </a:p>
        </p:txBody>
      </p:sp>
      <p:sp>
        <p:nvSpPr>
          <p:cNvPr id="2" name="Rectángulo 1"/>
          <p:cNvSpPr/>
          <p:nvPr/>
        </p:nvSpPr>
        <p:spPr>
          <a:xfrm>
            <a:off x="557554" y="6187370"/>
            <a:ext cx="7596844" cy="646331"/>
          </a:xfrm>
          <a:prstGeom prst="rect">
            <a:avLst/>
          </a:prstGeom>
        </p:spPr>
        <p:txBody>
          <a:bodyPr wrap="square">
            <a:spAutoFit/>
          </a:bodyPr>
          <a:lstStyle/>
          <a:p>
            <a:r>
              <a:rPr lang="ca-ES" sz="1200" b="1" dirty="0">
                <a:latin typeface="Garamond" panose="02020404030301010803" pitchFamily="18" charset="0"/>
              </a:rPr>
              <a:t>Taula </a:t>
            </a:r>
            <a:r>
              <a:rPr lang="ca-ES" sz="1200" b="1" dirty="0" smtClean="0">
                <a:latin typeface="Garamond" panose="02020404030301010803" pitchFamily="18" charset="0"/>
              </a:rPr>
              <a:t>3. </a:t>
            </a:r>
            <a:r>
              <a:rPr lang="ca-ES" sz="1200" b="1" dirty="0">
                <a:latin typeface="Garamond" panose="02020404030301010803" pitchFamily="18" charset="0"/>
              </a:rPr>
              <a:t>Impacte del canvi d’escenari de base sobre la rendibilitat social del projecte de connexió del tramvia per la Diagonal per diferents hipòtesis d’estalvis derivats de l’alliberament d’autobusos de les línies D30, 7 i 34 (parcialment). (Font: Elaboració pròpia a partir de les dades de l’estudi de l’Ajuntament)</a:t>
            </a:r>
          </a:p>
        </p:txBody>
      </p:sp>
      <p:graphicFrame>
        <p:nvGraphicFramePr>
          <p:cNvPr id="5" name="Taula 4"/>
          <p:cNvGraphicFramePr>
            <a:graphicFrameLocks noGrp="1"/>
          </p:cNvGraphicFramePr>
          <p:nvPr>
            <p:extLst>
              <p:ext uri="{D42A27DB-BD31-4B8C-83A1-F6EECF244321}">
                <p14:modId xmlns:p14="http://schemas.microsoft.com/office/powerpoint/2010/main" val="2886648189"/>
              </p:ext>
            </p:extLst>
          </p:nvPr>
        </p:nvGraphicFramePr>
        <p:xfrm>
          <a:off x="2195736" y="3613666"/>
          <a:ext cx="4608513" cy="2520279"/>
        </p:xfrm>
        <a:graphic>
          <a:graphicData uri="http://schemas.openxmlformats.org/drawingml/2006/table">
            <a:tbl>
              <a:tblPr firstRow="1" firstCol="1" bandRow="1">
                <a:tableStyleId>{9D7B26C5-4107-4FEC-AEDC-1716B250A1EF}</a:tableStyleId>
              </a:tblPr>
              <a:tblGrid>
                <a:gridCol w="1659709"/>
                <a:gridCol w="1675823"/>
                <a:gridCol w="1272981"/>
              </a:tblGrid>
              <a:tr h="280031">
                <a:tc>
                  <a:txBody>
                    <a:bodyPr/>
                    <a:lstStyle/>
                    <a:p>
                      <a:pPr algn="l">
                        <a:lnSpc>
                          <a:spcPct val="115000"/>
                        </a:lnSpc>
                        <a:spcAft>
                          <a:spcPts val="0"/>
                        </a:spcAft>
                      </a:pPr>
                      <a:r>
                        <a:rPr lang="ca-ES" sz="1400" dirty="0">
                          <a:effectLst/>
                        </a:rPr>
                        <a:t>Autobusos alliberats</a:t>
                      </a:r>
                      <a:endParaRPr lang="ca-ES" sz="1400" dirty="0">
                        <a:effectLst/>
                        <a:latin typeface="Garamond"/>
                        <a:ea typeface="Calibri"/>
                        <a:cs typeface="Times New Roman"/>
                      </a:endParaRPr>
                    </a:p>
                  </a:txBody>
                  <a:tcPr marL="68580" marR="68580" marT="0" marB="0" anchor="ctr"/>
                </a:tc>
                <a:tc>
                  <a:txBody>
                    <a:bodyPr/>
                    <a:lstStyle/>
                    <a:p>
                      <a:pPr algn="ctr">
                        <a:lnSpc>
                          <a:spcPct val="115000"/>
                        </a:lnSpc>
                        <a:spcAft>
                          <a:spcPts val="0"/>
                        </a:spcAft>
                      </a:pPr>
                      <a:r>
                        <a:rPr lang="ca-ES" sz="1400">
                          <a:effectLst/>
                        </a:rPr>
                        <a:t>VANs</a:t>
                      </a:r>
                      <a:endParaRPr lang="ca-ES" sz="1400">
                        <a:effectLst/>
                        <a:latin typeface="Garamond"/>
                        <a:ea typeface="Calibri"/>
                        <a:cs typeface="Times New Roman"/>
                      </a:endParaRPr>
                    </a:p>
                  </a:txBody>
                  <a:tcPr marL="68580" marR="68580" marT="0" marB="0" anchor="ctr"/>
                </a:tc>
                <a:tc>
                  <a:txBody>
                    <a:bodyPr/>
                    <a:lstStyle/>
                    <a:p>
                      <a:pPr algn="ctr">
                        <a:lnSpc>
                          <a:spcPct val="115000"/>
                        </a:lnSpc>
                        <a:spcAft>
                          <a:spcPts val="0"/>
                        </a:spcAft>
                      </a:pPr>
                      <a:r>
                        <a:rPr lang="ca-ES" sz="1400">
                          <a:effectLst/>
                        </a:rPr>
                        <a:t>TIRs</a:t>
                      </a:r>
                      <a:endParaRPr lang="ca-ES" sz="1400">
                        <a:effectLst/>
                        <a:latin typeface="Garamond"/>
                        <a:ea typeface="Calibri"/>
                        <a:cs typeface="Times New Roman"/>
                      </a:endParaRPr>
                    </a:p>
                  </a:txBody>
                  <a:tcPr marL="68580" marR="68580" marT="0" marB="0" anchor="ctr"/>
                </a:tc>
              </a:tr>
              <a:tr h="280031">
                <a:tc>
                  <a:txBody>
                    <a:bodyPr/>
                    <a:lstStyle/>
                    <a:p>
                      <a:pPr algn="l">
                        <a:lnSpc>
                          <a:spcPct val="115000"/>
                        </a:lnSpc>
                        <a:spcAft>
                          <a:spcPts val="0"/>
                        </a:spcAft>
                      </a:pPr>
                      <a:r>
                        <a:rPr lang="ca-ES" sz="1400">
                          <a:effectLst/>
                        </a:rPr>
                        <a:t>base</a:t>
                      </a:r>
                      <a:endParaRPr lang="ca-ES" sz="1400">
                        <a:effectLst/>
                        <a:latin typeface="Garamond"/>
                        <a:ea typeface="Calibri"/>
                        <a:cs typeface="Times New Roman"/>
                      </a:endParaRPr>
                    </a:p>
                  </a:txBody>
                  <a:tcPr marL="68580" marR="68580" marT="0" marB="0" anchor="ctr"/>
                </a:tc>
                <a:tc>
                  <a:txBody>
                    <a:bodyPr/>
                    <a:lstStyle/>
                    <a:p>
                      <a:pPr algn="r">
                        <a:lnSpc>
                          <a:spcPct val="115000"/>
                        </a:lnSpc>
                        <a:spcAft>
                          <a:spcPts val="0"/>
                        </a:spcAft>
                      </a:pPr>
                      <a:r>
                        <a:rPr lang="ca-ES" sz="1400">
                          <a:effectLst/>
                        </a:rPr>
                        <a:t>85,725,897.44 €</a:t>
                      </a:r>
                      <a:endParaRPr lang="ca-ES" sz="1400">
                        <a:effectLst/>
                        <a:latin typeface="Garamond"/>
                        <a:ea typeface="Calibri"/>
                        <a:cs typeface="Times New Roman"/>
                      </a:endParaRPr>
                    </a:p>
                  </a:txBody>
                  <a:tcPr marL="68580" marR="68580" marT="0" marB="0" anchor="ctr"/>
                </a:tc>
                <a:tc>
                  <a:txBody>
                    <a:bodyPr/>
                    <a:lstStyle/>
                    <a:p>
                      <a:pPr algn="r">
                        <a:lnSpc>
                          <a:spcPct val="115000"/>
                        </a:lnSpc>
                        <a:spcAft>
                          <a:spcPts val="0"/>
                        </a:spcAft>
                      </a:pPr>
                      <a:r>
                        <a:rPr lang="ca-ES" sz="1400">
                          <a:effectLst/>
                        </a:rPr>
                        <a:t>11.08%</a:t>
                      </a:r>
                      <a:endParaRPr lang="ca-ES" sz="1400">
                        <a:effectLst/>
                        <a:latin typeface="Garamond"/>
                        <a:ea typeface="Calibri"/>
                        <a:cs typeface="Times New Roman"/>
                      </a:endParaRPr>
                    </a:p>
                  </a:txBody>
                  <a:tcPr marL="68580" marR="68580" marT="0" marB="0" anchor="ctr"/>
                </a:tc>
              </a:tr>
              <a:tr h="280031">
                <a:tc>
                  <a:txBody>
                    <a:bodyPr/>
                    <a:lstStyle/>
                    <a:p>
                      <a:pPr algn="l">
                        <a:lnSpc>
                          <a:spcPct val="115000"/>
                        </a:lnSpc>
                        <a:spcAft>
                          <a:spcPts val="0"/>
                        </a:spcAft>
                      </a:pPr>
                      <a:r>
                        <a:rPr lang="ca-ES" sz="1400">
                          <a:effectLst/>
                        </a:rPr>
                        <a:t>14 (només D30)</a:t>
                      </a:r>
                      <a:endParaRPr lang="ca-ES" sz="1400">
                        <a:effectLst/>
                        <a:latin typeface="Garamond"/>
                        <a:ea typeface="Calibri"/>
                        <a:cs typeface="Times New Roman"/>
                      </a:endParaRPr>
                    </a:p>
                  </a:txBody>
                  <a:tcPr marL="68580" marR="68580" marT="0" marB="0" anchor="ctr"/>
                </a:tc>
                <a:tc>
                  <a:txBody>
                    <a:bodyPr/>
                    <a:lstStyle/>
                    <a:p>
                      <a:pPr algn="r">
                        <a:lnSpc>
                          <a:spcPct val="115000"/>
                        </a:lnSpc>
                        <a:spcAft>
                          <a:spcPts val="0"/>
                        </a:spcAft>
                      </a:pPr>
                      <a:r>
                        <a:rPr lang="ca-ES" sz="1400" b="1" dirty="0">
                          <a:solidFill>
                            <a:srgbClr val="FF0000"/>
                          </a:solidFill>
                          <a:effectLst/>
                        </a:rPr>
                        <a:t>-139,552,927.53 €</a:t>
                      </a:r>
                      <a:endParaRPr lang="ca-ES" sz="1400" b="1" dirty="0">
                        <a:solidFill>
                          <a:srgbClr val="FF0000"/>
                        </a:solidFill>
                        <a:effectLst/>
                        <a:latin typeface="Garamond"/>
                        <a:ea typeface="Calibri"/>
                        <a:cs typeface="Times New Roman"/>
                      </a:endParaRPr>
                    </a:p>
                  </a:txBody>
                  <a:tcPr marL="68580" marR="68580" marT="0" marB="0" anchor="ctr"/>
                </a:tc>
                <a:tc>
                  <a:txBody>
                    <a:bodyPr/>
                    <a:lstStyle/>
                    <a:p>
                      <a:pPr algn="r">
                        <a:lnSpc>
                          <a:spcPct val="115000"/>
                        </a:lnSpc>
                        <a:spcAft>
                          <a:spcPts val="0"/>
                        </a:spcAft>
                      </a:pPr>
                      <a:r>
                        <a:rPr lang="ca-ES" sz="1400" b="1">
                          <a:solidFill>
                            <a:srgbClr val="FF0000"/>
                          </a:solidFill>
                          <a:effectLst/>
                        </a:rPr>
                        <a:t>-11.89%</a:t>
                      </a:r>
                      <a:endParaRPr lang="ca-ES" sz="1400" b="1">
                        <a:solidFill>
                          <a:srgbClr val="FF0000"/>
                        </a:solidFill>
                        <a:effectLst/>
                        <a:latin typeface="Garamond"/>
                        <a:ea typeface="Calibri"/>
                        <a:cs typeface="Times New Roman"/>
                      </a:endParaRPr>
                    </a:p>
                  </a:txBody>
                  <a:tcPr marL="68580" marR="68580" marT="0" marB="0" anchor="ctr"/>
                </a:tc>
              </a:tr>
              <a:tr h="280031">
                <a:tc>
                  <a:txBody>
                    <a:bodyPr/>
                    <a:lstStyle/>
                    <a:p>
                      <a:pPr algn="l">
                        <a:lnSpc>
                          <a:spcPct val="115000"/>
                        </a:lnSpc>
                        <a:spcAft>
                          <a:spcPts val="0"/>
                        </a:spcAft>
                      </a:pPr>
                      <a:r>
                        <a:rPr lang="ca-ES" sz="1400">
                          <a:effectLst/>
                        </a:rPr>
                        <a:t>21</a:t>
                      </a:r>
                      <a:endParaRPr lang="ca-ES" sz="1400">
                        <a:effectLst/>
                        <a:latin typeface="Garamond"/>
                        <a:ea typeface="Calibri"/>
                        <a:cs typeface="Times New Roman"/>
                      </a:endParaRPr>
                    </a:p>
                  </a:txBody>
                  <a:tcPr marL="68580" marR="68580" marT="0" marB="0" anchor="ctr"/>
                </a:tc>
                <a:tc>
                  <a:txBody>
                    <a:bodyPr/>
                    <a:lstStyle/>
                    <a:p>
                      <a:pPr algn="r">
                        <a:lnSpc>
                          <a:spcPct val="115000"/>
                        </a:lnSpc>
                        <a:spcAft>
                          <a:spcPts val="0"/>
                        </a:spcAft>
                      </a:pPr>
                      <a:r>
                        <a:rPr lang="ca-ES" sz="1400" b="1" dirty="0">
                          <a:solidFill>
                            <a:srgbClr val="FF0000"/>
                          </a:solidFill>
                          <a:effectLst/>
                        </a:rPr>
                        <a:t>-106,690,805.07 €</a:t>
                      </a:r>
                      <a:endParaRPr lang="ca-ES" sz="1400" b="1" dirty="0">
                        <a:solidFill>
                          <a:srgbClr val="FF0000"/>
                        </a:solidFill>
                        <a:effectLst/>
                        <a:latin typeface="Garamond"/>
                        <a:ea typeface="Calibri"/>
                        <a:cs typeface="Times New Roman"/>
                      </a:endParaRPr>
                    </a:p>
                  </a:txBody>
                  <a:tcPr marL="68580" marR="68580" marT="0" marB="0" anchor="ctr"/>
                </a:tc>
                <a:tc>
                  <a:txBody>
                    <a:bodyPr/>
                    <a:lstStyle/>
                    <a:p>
                      <a:pPr algn="r">
                        <a:lnSpc>
                          <a:spcPct val="115000"/>
                        </a:lnSpc>
                        <a:spcAft>
                          <a:spcPts val="0"/>
                        </a:spcAft>
                      </a:pPr>
                      <a:r>
                        <a:rPr lang="ca-ES" sz="1400" b="1">
                          <a:solidFill>
                            <a:srgbClr val="FF0000"/>
                          </a:solidFill>
                          <a:effectLst/>
                        </a:rPr>
                        <a:t>-9.42%</a:t>
                      </a:r>
                      <a:endParaRPr lang="ca-ES" sz="1400" b="1">
                        <a:solidFill>
                          <a:srgbClr val="FF0000"/>
                        </a:solidFill>
                        <a:effectLst/>
                        <a:latin typeface="Garamond"/>
                        <a:ea typeface="Calibri"/>
                        <a:cs typeface="Times New Roman"/>
                      </a:endParaRPr>
                    </a:p>
                  </a:txBody>
                  <a:tcPr marL="68580" marR="68580" marT="0" marB="0" anchor="ctr"/>
                </a:tc>
              </a:tr>
              <a:tr h="280031">
                <a:tc>
                  <a:txBody>
                    <a:bodyPr/>
                    <a:lstStyle/>
                    <a:p>
                      <a:pPr algn="l">
                        <a:lnSpc>
                          <a:spcPct val="115000"/>
                        </a:lnSpc>
                        <a:spcAft>
                          <a:spcPts val="0"/>
                        </a:spcAft>
                      </a:pPr>
                      <a:r>
                        <a:rPr lang="ca-ES" sz="1400">
                          <a:effectLst/>
                        </a:rPr>
                        <a:t>28</a:t>
                      </a:r>
                      <a:endParaRPr lang="ca-ES" sz="1400">
                        <a:effectLst/>
                        <a:latin typeface="Garamond"/>
                        <a:ea typeface="Calibri"/>
                        <a:cs typeface="Times New Roman"/>
                      </a:endParaRPr>
                    </a:p>
                  </a:txBody>
                  <a:tcPr marL="68580" marR="68580" marT="0" marB="0" anchor="ctr"/>
                </a:tc>
                <a:tc>
                  <a:txBody>
                    <a:bodyPr/>
                    <a:lstStyle/>
                    <a:p>
                      <a:pPr algn="r">
                        <a:lnSpc>
                          <a:spcPct val="115000"/>
                        </a:lnSpc>
                        <a:spcAft>
                          <a:spcPts val="0"/>
                        </a:spcAft>
                      </a:pPr>
                      <a:r>
                        <a:rPr lang="ca-ES" sz="1400" b="1" dirty="0">
                          <a:solidFill>
                            <a:srgbClr val="FF0000"/>
                          </a:solidFill>
                          <a:effectLst/>
                        </a:rPr>
                        <a:t>-73,828,682.60 €</a:t>
                      </a:r>
                      <a:endParaRPr lang="ca-ES" sz="1400" b="1" dirty="0">
                        <a:solidFill>
                          <a:srgbClr val="FF0000"/>
                        </a:solidFill>
                        <a:effectLst/>
                        <a:latin typeface="Garamond"/>
                        <a:ea typeface="Calibri"/>
                        <a:cs typeface="Times New Roman"/>
                      </a:endParaRPr>
                    </a:p>
                  </a:txBody>
                  <a:tcPr marL="68580" marR="68580" marT="0" marB="0" anchor="ctr"/>
                </a:tc>
                <a:tc>
                  <a:txBody>
                    <a:bodyPr/>
                    <a:lstStyle/>
                    <a:p>
                      <a:pPr algn="r">
                        <a:lnSpc>
                          <a:spcPct val="115000"/>
                        </a:lnSpc>
                        <a:spcAft>
                          <a:spcPts val="0"/>
                        </a:spcAft>
                      </a:pPr>
                      <a:r>
                        <a:rPr lang="ca-ES" sz="1400" b="1" dirty="0">
                          <a:solidFill>
                            <a:srgbClr val="FF0000"/>
                          </a:solidFill>
                          <a:effectLst/>
                        </a:rPr>
                        <a:t>-6.50%</a:t>
                      </a:r>
                      <a:endParaRPr lang="ca-ES" sz="1400" b="1" dirty="0">
                        <a:solidFill>
                          <a:srgbClr val="FF0000"/>
                        </a:solidFill>
                        <a:effectLst/>
                        <a:latin typeface="Garamond"/>
                        <a:ea typeface="Calibri"/>
                        <a:cs typeface="Times New Roman"/>
                      </a:endParaRPr>
                    </a:p>
                  </a:txBody>
                  <a:tcPr marL="68580" marR="68580" marT="0" marB="0" anchor="ctr"/>
                </a:tc>
              </a:tr>
              <a:tr h="280031">
                <a:tc>
                  <a:txBody>
                    <a:bodyPr/>
                    <a:lstStyle/>
                    <a:p>
                      <a:pPr algn="l">
                        <a:lnSpc>
                          <a:spcPct val="115000"/>
                        </a:lnSpc>
                        <a:spcAft>
                          <a:spcPts val="0"/>
                        </a:spcAft>
                      </a:pPr>
                      <a:r>
                        <a:rPr lang="ca-ES" sz="1400">
                          <a:effectLst/>
                        </a:rPr>
                        <a:t>35</a:t>
                      </a:r>
                      <a:endParaRPr lang="ca-ES" sz="1400">
                        <a:effectLst/>
                        <a:latin typeface="Garamond"/>
                        <a:ea typeface="Calibri"/>
                        <a:cs typeface="Times New Roman"/>
                      </a:endParaRPr>
                    </a:p>
                  </a:txBody>
                  <a:tcPr marL="68580" marR="68580" marT="0" marB="0" anchor="ctr"/>
                </a:tc>
                <a:tc>
                  <a:txBody>
                    <a:bodyPr/>
                    <a:lstStyle/>
                    <a:p>
                      <a:pPr algn="r">
                        <a:lnSpc>
                          <a:spcPct val="115000"/>
                        </a:lnSpc>
                        <a:spcAft>
                          <a:spcPts val="0"/>
                        </a:spcAft>
                      </a:pPr>
                      <a:r>
                        <a:rPr lang="ca-ES" sz="1400" b="1">
                          <a:solidFill>
                            <a:srgbClr val="FF0000"/>
                          </a:solidFill>
                          <a:effectLst/>
                        </a:rPr>
                        <a:t>-40,966,560.13 €</a:t>
                      </a:r>
                      <a:endParaRPr lang="ca-ES" sz="1400" b="1">
                        <a:solidFill>
                          <a:srgbClr val="FF0000"/>
                        </a:solidFill>
                        <a:effectLst/>
                        <a:latin typeface="Garamond"/>
                        <a:ea typeface="Calibri"/>
                        <a:cs typeface="Times New Roman"/>
                      </a:endParaRPr>
                    </a:p>
                  </a:txBody>
                  <a:tcPr marL="68580" marR="68580" marT="0" marB="0" anchor="ctr"/>
                </a:tc>
                <a:tc>
                  <a:txBody>
                    <a:bodyPr/>
                    <a:lstStyle/>
                    <a:p>
                      <a:pPr algn="r">
                        <a:lnSpc>
                          <a:spcPct val="115000"/>
                        </a:lnSpc>
                        <a:spcAft>
                          <a:spcPts val="0"/>
                        </a:spcAft>
                      </a:pPr>
                      <a:r>
                        <a:rPr lang="ca-ES" sz="1400" b="1" dirty="0">
                          <a:solidFill>
                            <a:srgbClr val="FF0000"/>
                          </a:solidFill>
                          <a:effectLst/>
                        </a:rPr>
                        <a:t>-2.83%</a:t>
                      </a:r>
                      <a:endParaRPr lang="ca-ES" sz="1400" b="1" dirty="0">
                        <a:solidFill>
                          <a:srgbClr val="FF0000"/>
                        </a:solidFill>
                        <a:effectLst/>
                        <a:latin typeface="Garamond"/>
                        <a:ea typeface="Calibri"/>
                        <a:cs typeface="Times New Roman"/>
                      </a:endParaRPr>
                    </a:p>
                  </a:txBody>
                  <a:tcPr marL="68580" marR="68580" marT="0" marB="0" anchor="ctr"/>
                </a:tc>
              </a:tr>
              <a:tr h="280031">
                <a:tc>
                  <a:txBody>
                    <a:bodyPr/>
                    <a:lstStyle/>
                    <a:p>
                      <a:pPr algn="l">
                        <a:lnSpc>
                          <a:spcPct val="115000"/>
                        </a:lnSpc>
                        <a:spcAft>
                          <a:spcPts val="0"/>
                        </a:spcAft>
                      </a:pPr>
                      <a:r>
                        <a:rPr lang="ca-ES" sz="1400">
                          <a:effectLst/>
                        </a:rPr>
                        <a:t>42</a:t>
                      </a:r>
                      <a:endParaRPr lang="ca-ES" sz="1400">
                        <a:effectLst/>
                        <a:latin typeface="Garamond"/>
                        <a:ea typeface="Calibri"/>
                        <a:cs typeface="Times New Roman"/>
                      </a:endParaRPr>
                    </a:p>
                  </a:txBody>
                  <a:tcPr marL="68580" marR="68580" marT="0" marB="0" anchor="ctr"/>
                </a:tc>
                <a:tc>
                  <a:txBody>
                    <a:bodyPr/>
                    <a:lstStyle/>
                    <a:p>
                      <a:pPr algn="r">
                        <a:lnSpc>
                          <a:spcPct val="115000"/>
                        </a:lnSpc>
                        <a:spcAft>
                          <a:spcPts val="0"/>
                        </a:spcAft>
                      </a:pPr>
                      <a:r>
                        <a:rPr lang="ca-ES" sz="1400" b="1">
                          <a:solidFill>
                            <a:srgbClr val="FF0000"/>
                          </a:solidFill>
                          <a:effectLst/>
                        </a:rPr>
                        <a:t>-8,104,437.67 €</a:t>
                      </a:r>
                      <a:endParaRPr lang="ca-ES" sz="1400" b="1">
                        <a:solidFill>
                          <a:srgbClr val="FF0000"/>
                        </a:solidFill>
                        <a:effectLst/>
                        <a:latin typeface="Garamond"/>
                        <a:ea typeface="Calibri"/>
                        <a:cs typeface="Times New Roman"/>
                      </a:endParaRPr>
                    </a:p>
                  </a:txBody>
                  <a:tcPr marL="68580" marR="68580" marT="0" marB="0" anchor="ctr"/>
                </a:tc>
                <a:tc>
                  <a:txBody>
                    <a:bodyPr/>
                    <a:lstStyle/>
                    <a:p>
                      <a:pPr algn="r">
                        <a:lnSpc>
                          <a:spcPct val="115000"/>
                        </a:lnSpc>
                        <a:spcAft>
                          <a:spcPts val="0"/>
                        </a:spcAft>
                      </a:pPr>
                      <a:r>
                        <a:rPr lang="ca-ES" sz="1400" b="1" dirty="0">
                          <a:solidFill>
                            <a:srgbClr val="FF0000"/>
                          </a:solidFill>
                          <a:effectLst/>
                        </a:rPr>
                        <a:t>1.78%</a:t>
                      </a:r>
                      <a:endParaRPr lang="ca-ES" sz="1400" b="1" dirty="0">
                        <a:solidFill>
                          <a:srgbClr val="FF0000"/>
                        </a:solidFill>
                        <a:effectLst/>
                        <a:latin typeface="Garamond"/>
                        <a:ea typeface="Calibri"/>
                        <a:cs typeface="Times New Roman"/>
                      </a:endParaRPr>
                    </a:p>
                  </a:txBody>
                  <a:tcPr marL="68580" marR="68580" marT="0" marB="0" anchor="ctr"/>
                </a:tc>
              </a:tr>
              <a:tr h="280031">
                <a:tc>
                  <a:txBody>
                    <a:bodyPr/>
                    <a:lstStyle/>
                    <a:p>
                      <a:pPr algn="l">
                        <a:lnSpc>
                          <a:spcPct val="115000"/>
                        </a:lnSpc>
                        <a:spcAft>
                          <a:spcPts val="0"/>
                        </a:spcAft>
                      </a:pPr>
                      <a:r>
                        <a:rPr lang="ca-ES" sz="1400">
                          <a:effectLst/>
                        </a:rPr>
                        <a:t>49</a:t>
                      </a:r>
                      <a:endParaRPr lang="ca-ES" sz="1400">
                        <a:effectLst/>
                        <a:latin typeface="Garamond"/>
                        <a:ea typeface="Calibri"/>
                        <a:cs typeface="Times New Roman"/>
                      </a:endParaRPr>
                    </a:p>
                  </a:txBody>
                  <a:tcPr marL="68580" marR="68580" marT="0" marB="0" anchor="ctr"/>
                </a:tc>
                <a:tc>
                  <a:txBody>
                    <a:bodyPr/>
                    <a:lstStyle/>
                    <a:p>
                      <a:pPr algn="r">
                        <a:lnSpc>
                          <a:spcPct val="115000"/>
                        </a:lnSpc>
                        <a:spcAft>
                          <a:spcPts val="0"/>
                        </a:spcAft>
                      </a:pPr>
                      <a:r>
                        <a:rPr lang="ca-ES" sz="1400">
                          <a:effectLst/>
                        </a:rPr>
                        <a:t>24,757,684.80 €</a:t>
                      </a:r>
                      <a:endParaRPr lang="ca-ES" sz="1400">
                        <a:effectLst/>
                        <a:latin typeface="Garamond"/>
                        <a:ea typeface="Calibri"/>
                        <a:cs typeface="Times New Roman"/>
                      </a:endParaRPr>
                    </a:p>
                  </a:txBody>
                  <a:tcPr marL="68580" marR="68580" marT="0" marB="0" anchor="ctr"/>
                </a:tc>
                <a:tc>
                  <a:txBody>
                    <a:bodyPr/>
                    <a:lstStyle/>
                    <a:p>
                      <a:pPr algn="r">
                        <a:lnSpc>
                          <a:spcPct val="115000"/>
                        </a:lnSpc>
                        <a:spcAft>
                          <a:spcPts val="0"/>
                        </a:spcAft>
                      </a:pPr>
                      <a:r>
                        <a:rPr lang="ca-ES" sz="1400">
                          <a:effectLst/>
                        </a:rPr>
                        <a:t>6.67%</a:t>
                      </a:r>
                      <a:endParaRPr lang="ca-ES" sz="1400">
                        <a:effectLst/>
                        <a:latin typeface="Garamond"/>
                        <a:ea typeface="Calibri"/>
                        <a:cs typeface="Times New Roman"/>
                      </a:endParaRPr>
                    </a:p>
                  </a:txBody>
                  <a:tcPr marL="68580" marR="68580" marT="0" marB="0" anchor="ctr"/>
                </a:tc>
              </a:tr>
              <a:tr h="280031">
                <a:tc>
                  <a:txBody>
                    <a:bodyPr/>
                    <a:lstStyle/>
                    <a:p>
                      <a:pPr algn="l">
                        <a:lnSpc>
                          <a:spcPct val="115000"/>
                        </a:lnSpc>
                        <a:spcAft>
                          <a:spcPts val="0"/>
                        </a:spcAft>
                      </a:pPr>
                      <a:r>
                        <a:rPr lang="ca-ES" sz="1400">
                          <a:effectLst/>
                        </a:rPr>
                        <a:t>56</a:t>
                      </a:r>
                      <a:endParaRPr lang="ca-ES" sz="1400">
                        <a:effectLst/>
                        <a:latin typeface="Garamond"/>
                        <a:ea typeface="Calibri"/>
                        <a:cs typeface="Times New Roman"/>
                      </a:endParaRPr>
                    </a:p>
                  </a:txBody>
                  <a:tcPr marL="68580" marR="68580" marT="0" marB="0" anchor="ctr"/>
                </a:tc>
                <a:tc>
                  <a:txBody>
                    <a:bodyPr/>
                    <a:lstStyle/>
                    <a:p>
                      <a:pPr algn="r">
                        <a:lnSpc>
                          <a:spcPct val="115000"/>
                        </a:lnSpc>
                        <a:spcAft>
                          <a:spcPts val="0"/>
                        </a:spcAft>
                      </a:pPr>
                      <a:r>
                        <a:rPr lang="ca-ES" sz="1400">
                          <a:effectLst/>
                        </a:rPr>
                        <a:t>57,619,807.27 €</a:t>
                      </a:r>
                      <a:endParaRPr lang="ca-ES" sz="1400">
                        <a:effectLst/>
                        <a:latin typeface="Garamond"/>
                        <a:ea typeface="Calibri"/>
                        <a:cs typeface="Times New Roman"/>
                      </a:endParaRPr>
                    </a:p>
                  </a:txBody>
                  <a:tcPr marL="68580" marR="68580" marT="0" marB="0" anchor="ctr"/>
                </a:tc>
                <a:tc>
                  <a:txBody>
                    <a:bodyPr/>
                    <a:lstStyle/>
                    <a:p>
                      <a:pPr algn="r">
                        <a:lnSpc>
                          <a:spcPct val="115000"/>
                        </a:lnSpc>
                        <a:spcAft>
                          <a:spcPts val="0"/>
                        </a:spcAft>
                      </a:pPr>
                      <a:r>
                        <a:rPr lang="ca-ES" sz="1400" dirty="0">
                          <a:effectLst/>
                        </a:rPr>
                        <a:t>11.15%</a:t>
                      </a:r>
                      <a:endParaRPr lang="ca-ES" sz="1400" dirty="0">
                        <a:effectLst/>
                        <a:latin typeface="Garamond"/>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504616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75643"/>
            <a:ext cx="8208912" cy="3101429"/>
          </a:xfrm>
        </p:spPr>
        <p:txBody>
          <a:bodyPr>
            <a:normAutofit fontScale="92500"/>
          </a:bodyPr>
          <a:lstStyle/>
          <a:p>
            <a:pPr>
              <a:buNone/>
            </a:pPr>
            <a:r>
              <a:rPr lang="ca-ES" b="1" dirty="0" smtClean="0">
                <a:solidFill>
                  <a:srgbClr val="57A7A6"/>
                </a:solidFill>
              </a:rPr>
              <a:t>3. Estudi de demanda del transport públic</a:t>
            </a:r>
          </a:p>
          <a:p>
            <a:pPr>
              <a:buNone/>
            </a:pPr>
            <a:r>
              <a:rPr lang="ca-ES" sz="2000" b="1" dirty="0" smtClean="0"/>
              <a:t>3.1.2 Projectes alternatius considerats</a:t>
            </a:r>
          </a:p>
          <a:p>
            <a:pPr algn="just"/>
            <a:r>
              <a:rPr lang="ca-ES" sz="2000" dirty="0" smtClean="0"/>
              <a:t>Segons els estudis de l’Ajuntament, el projecte escollit com a més desitjable és l’escenari E4 comparat amb les alternatives avaluades (escenaris E6, E7 i E8). Aquests inclouen diferents traçats de la construcció del tramvia (Provença, Túnel,...) o la millora de la D30+ amb autobusos elèctrics.</a:t>
            </a:r>
          </a:p>
          <a:p>
            <a:r>
              <a:rPr lang="ca-ES" sz="2000" b="1" dirty="0" smtClean="0"/>
              <a:t>Existeixen escenaris que aconseguirien estalvis de temps superiors </a:t>
            </a:r>
            <a:r>
              <a:rPr lang="ca-ES" sz="2000" dirty="0" smtClean="0"/>
              <a:t>a la unió del tramvia per la diagonal. Un d’ells l’E3 – </a:t>
            </a:r>
            <a:r>
              <a:rPr lang="ca-ES" sz="2000" b="1" dirty="0" err="1" smtClean="0"/>
              <a:t>NxB</a:t>
            </a:r>
            <a:r>
              <a:rPr lang="ca-ES" sz="2000" b="1" dirty="0" smtClean="0"/>
              <a:t> millorada (1km/h)</a:t>
            </a:r>
            <a:r>
              <a:rPr lang="ca-ES" sz="2000" dirty="0" smtClean="0"/>
              <a:t>.</a:t>
            </a: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13</a:t>
            </a:fld>
            <a:endParaRPr lang="es-ES"/>
          </a:p>
        </p:txBody>
      </p:sp>
      <p:graphicFrame>
        <p:nvGraphicFramePr>
          <p:cNvPr id="2" name="Tabla 1"/>
          <p:cNvGraphicFramePr>
            <a:graphicFrameLocks noGrp="1"/>
          </p:cNvGraphicFramePr>
          <p:nvPr>
            <p:extLst>
              <p:ext uri="{D42A27DB-BD31-4B8C-83A1-F6EECF244321}">
                <p14:modId xmlns:p14="http://schemas.microsoft.com/office/powerpoint/2010/main" val="2123771941"/>
              </p:ext>
            </p:extLst>
          </p:nvPr>
        </p:nvGraphicFramePr>
        <p:xfrm>
          <a:off x="467544" y="4221088"/>
          <a:ext cx="7848872" cy="1833745"/>
        </p:xfrm>
        <a:graphic>
          <a:graphicData uri="http://schemas.openxmlformats.org/drawingml/2006/table">
            <a:tbl>
              <a:tblPr firstRow="1" firstCol="1" bandRow="1">
                <a:tableStyleId>{9D7B26C5-4107-4FEC-AEDC-1716B250A1EF}</a:tableStyleId>
              </a:tblPr>
              <a:tblGrid>
                <a:gridCol w="767361"/>
                <a:gridCol w="2615962"/>
                <a:gridCol w="1366399"/>
                <a:gridCol w="1549575"/>
                <a:gridCol w="1549575"/>
              </a:tblGrid>
              <a:tr h="606925">
                <a:tc>
                  <a:txBody>
                    <a:bodyPr/>
                    <a:lstStyle/>
                    <a:p>
                      <a:pPr algn="l">
                        <a:lnSpc>
                          <a:spcPct val="115000"/>
                        </a:lnSpc>
                        <a:spcAft>
                          <a:spcPts val="0"/>
                        </a:spcAft>
                      </a:pPr>
                      <a:r>
                        <a:rPr lang="ca-ES" sz="1400" dirty="0">
                          <a:effectLst/>
                        </a:rPr>
                        <a:t>Escenari</a:t>
                      </a:r>
                      <a:endParaRPr lang="ca-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ca-ES" sz="1400" dirty="0">
                          <a:effectLst/>
                        </a:rPr>
                        <a:t>Descripció</a:t>
                      </a:r>
                      <a:endParaRPr lang="ca-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400">
                          <a:effectLst/>
                        </a:rPr>
                        <a:t>Temps global (min)</a:t>
                      </a:r>
                      <a:endParaRPr lang="ca-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400" dirty="0" err="1" smtClean="0">
                          <a:effectLst/>
                        </a:rPr>
                        <a:t>Dif</a:t>
                      </a:r>
                      <a:r>
                        <a:rPr lang="ca-ES" sz="1400" dirty="0" smtClean="0">
                          <a:effectLst/>
                        </a:rPr>
                        <a:t>.</a:t>
                      </a:r>
                      <a:r>
                        <a:rPr lang="ca-ES" sz="1400" baseline="0" dirty="0" smtClean="0">
                          <a:effectLst/>
                        </a:rPr>
                        <a:t> </a:t>
                      </a:r>
                      <a:r>
                        <a:rPr lang="ca-ES" sz="1400" dirty="0" smtClean="0">
                          <a:effectLst/>
                        </a:rPr>
                        <a:t>E2 </a:t>
                      </a:r>
                      <a:endParaRPr lang="ca-ES" sz="1400" dirty="0">
                        <a:effectLst/>
                      </a:endParaRPr>
                    </a:p>
                    <a:p>
                      <a:pPr algn="ctr">
                        <a:lnSpc>
                          <a:spcPct val="115000"/>
                        </a:lnSpc>
                        <a:spcAft>
                          <a:spcPts val="0"/>
                        </a:spcAft>
                      </a:pPr>
                      <a:r>
                        <a:rPr lang="ca-ES" sz="1400" dirty="0">
                          <a:effectLst/>
                        </a:rPr>
                        <a:t>(min)</a:t>
                      </a:r>
                      <a:endParaRPr lang="ca-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400" dirty="0" err="1" smtClean="0">
                          <a:effectLst/>
                        </a:rPr>
                        <a:t>Dif</a:t>
                      </a:r>
                      <a:r>
                        <a:rPr lang="ca-ES" sz="1400" dirty="0" smtClean="0">
                          <a:effectLst/>
                        </a:rPr>
                        <a:t>.</a:t>
                      </a:r>
                      <a:r>
                        <a:rPr lang="ca-ES" sz="1400" baseline="0" dirty="0" smtClean="0">
                          <a:effectLst/>
                        </a:rPr>
                        <a:t> </a:t>
                      </a:r>
                      <a:r>
                        <a:rPr lang="ca-ES" sz="1400" dirty="0" smtClean="0">
                          <a:effectLst/>
                        </a:rPr>
                        <a:t>E2a </a:t>
                      </a:r>
                      <a:endParaRPr lang="ca-ES" sz="1400" dirty="0">
                        <a:effectLst/>
                      </a:endParaRPr>
                    </a:p>
                    <a:p>
                      <a:pPr algn="ctr">
                        <a:lnSpc>
                          <a:spcPct val="115000"/>
                        </a:lnSpc>
                        <a:spcAft>
                          <a:spcPts val="0"/>
                        </a:spcAft>
                      </a:pPr>
                      <a:r>
                        <a:rPr lang="ca-ES" sz="1400" dirty="0">
                          <a:effectLst/>
                        </a:rPr>
                        <a:t>(min)</a:t>
                      </a:r>
                      <a:endParaRPr lang="ca-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6608">
                <a:tc>
                  <a:txBody>
                    <a:bodyPr/>
                    <a:lstStyle/>
                    <a:p>
                      <a:pPr algn="ctr">
                        <a:lnSpc>
                          <a:spcPct val="115000"/>
                        </a:lnSpc>
                        <a:spcAft>
                          <a:spcPts val="0"/>
                        </a:spcAft>
                      </a:pPr>
                      <a:r>
                        <a:rPr lang="ca-ES" sz="1400" b="1" dirty="0">
                          <a:effectLst/>
                        </a:rPr>
                        <a:t>E3</a:t>
                      </a:r>
                      <a:endParaRPr lang="ca-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ca-ES" sz="1400" b="1" dirty="0">
                          <a:effectLst/>
                        </a:rPr>
                        <a:t>Final </a:t>
                      </a:r>
                      <a:r>
                        <a:rPr lang="ca-ES" sz="1400" b="1" dirty="0" err="1" smtClean="0">
                          <a:effectLst/>
                        </a:rPr>
                        <a:t>NxB</a:t>
                      </a:r>
                      <a:r>
                        <a:rPr lang="ca-ES" sz="1400" b="1" baseline="0" dirty="0" smtClean="0">
                          <a:effectLst/>
                        </a:rPr>
                        <a:t> </a:t>
                      </a:r>
                      <a:r>
                        <a:rPr lang="ca-ES" sz="1400" b="1" dirty="0" smtClean="0">
                          <a:effectLst/>
                        </a:rPr>
                        <a:t>millorada</a:t>
                      </a:r>
                      <a:endParaRPr lang="ca-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400" b="1" dirty="0" smtClean="0">
                          <a:effectLst/>
                        </a:rPr>
                        <a:t>100.823.000</a:t>
                      </a:r>
                      <a:endParaRPr lang="ca-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400" b="1" dirty="0">
                          <a:solidFill>
                            <a:schemeClr val="accent3">
                              <a:lumMod val="50000"/>
                            </a:schemeClr>
                          </a:solidFill>
                          <a:effectLst/>
                        </a:rPr>
                        <a:t>-</a:t>
                      </a:r>
                      <a:r>
                        <a:rPr lang="ca-ES" sz="1400" b="1" dirty="0" smtClean="0">
                          <a:solidFill>
                            <a:schemeClr val="accent3">
                              <a:lumMod val="50000"/>
                            </a:schemeClr>
                          </a:solidFill>
                          <a:effectLst/>
                        </a:rPr>
                        <a:t>435.285</a:t>
                      </a:r>
                      <a:endParaRPr lang="ca-ES" sz="14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400" b="1" dirty="0">
                          <a:solidFill>
                            <a:schemeClr val="accent3">
                              <a:lumMod val="50000"/>
                            </a:schemeClr>
                          </a:solidFill>
                          <a:effectLst/>
                        </a:rPr>
                        <a:t>-</a:t>
                      </a:r>
                      <a:r>
                        <a:rPr lang="ca-ES" sz="1400" b="1" dirty="0" smtClean="0">
                          <a:solidFill>
                            <a:schemeClr val="accent3">
                              <a:lumMod val="50000"/>
                            </a:schemeClr>
                          </a:solidFill>
                          <a:effectLst/>
                        </a:rPr>
                        <a:t>166.482</a:t>
                      </a:r>
                      <a:endParaRPr lang="ca-ES" sz="14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6608">
                <a:tc>
                  <a:txBody>
                    <a:bodyPr/>
                    <a:lstStyle/>
                    <a:p>
                      <a:pPr algn="ctr">
                        <a:lnSpc>
                          <a:spcPct val="115000"/>
                        </a:lnSpc>
                        <a:spcAft>
                          <a:spcPts val="0"/>
                        </a:spcAft>
                      </a:pPr>
                      <a:r>
                        <a:rPr lang="ca-ES" sz="1400">
                          <a:effectLst/>
                        </a:rPr>
                        <a:t>E7</a:t>
                      </a:r>
                      <a:endParaRPr lang="ca-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ca-ES" sz="1400" dirty="0">
                          <a:effectLst/>
                        </a:rPr>
                        <a:t>Túnel i Final </a:t>
                      </a:r>
                      <a:r>
                        <a:rPr lang="ca-ES" sz="1400" dirty="0" err="1" smtClean="0">
                          <a:effectLst/>
                        </a:rPr>
                        <a:t>NxB</a:t>
                      </a:r>
                      <a:r>
                        <a:rPr lang="ca-ES" sz="1400" dirty="0" smtClean="0">
                          <a:effectLst/>
                        </a:rPr>
                        <a:t> </a:t>
                      </a:r>
                      <a:endParaRPr lang="ca-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400" dirty="0" smtClean="0">
                          <a:effectLst/>
                        </a:rPr>
                        <a:t>100.921.465</a:t>
                      </a:r>
                      <a:endParaRPr lang="ca-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400" dirty="0">
                          <a:effectLst/>
                        </a:rPr>
                        <a:t>-</a:t>
                      </a:r>
                      <a:r>
                        <a:rPr lang="ca-ES" sz="1400" dirty="0" smtClean="0">
                          <a:effectLst/>
                        </a:rPr>
                        <a:t>336.820</a:t>
                      </a:r>
                      <a:endParaRPr lang="ca-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400" dirty="0">
                          <a:effectLst/>
                        </a:rPr>
                        <a:t>-</a:t>
                      </a:r>
                      <a:r>
                        <a:rPr lang="ca-ES" sz="1400" dirty="0" smtClean="0">
                          <a:effectLst/>
                        </a:rPr>
                        <a:t>68.017</a:t>
                      </a:r>
                      <a:endParaRPr lang="ca-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6608">
                <a:tc>
                  <a:txBody>
                    <a:bodyPr/>
                    <a:lstStyle/>
                    <a:p>
                      <a:pPr algn="ctr">
                        <a:lnSpc>
                          <a:spcPct val="115000"/>
                        </a:lnSpc>
                        <a:spcAft>
                          <a:spcPts val="0"/>
                        </a:spcAft>
                      </a:pPr>
                      <a:r>
                        <a:rPr lang="ca-ES" sz="1400">
                          <a:effectLst/>
                        </a:rPr>
                        <a:t>E4</a:t>
                      </a:r>
                      <a:endParaRPr lang="ca-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ca-ES" sz="1400" dirty="0">
                          <a:effectLst/>
                        </a:rPr>
                        <a:t>Tram Diagonal i Final </a:t>
                      </a:r>
                      <a:r>
                        <a:rPr lang="ca-ES" sz="1400" dirty="0" err="1" smtClean="0">
                          <a:effectLst/>
                        </a:rPr>
                        <a:t>NxB</a:t>
                      </a:r>
                      <a:endParaRPr lang="ca-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400" dirty="0" smtClean="0">
                          <a:effectLst/>
                        </a:rPr>
                        <a:t>101.052.414</a:t>
                      </a:r>
                      <a:endParaRPr lang="ca-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400" dirty="0">
                          <a:effectLst/>
                        </a:rPr>
                        <a:t>-</a:t>
                      </a:r>
                      <a:r>
                        <a:rPr lang="ca-ES" sz="1400" dirty="0" smtClean="0">
                          <a:effectLst/>
                        </a:rPr>
                        <a:t>205.871</a:t>
                      </a:r>
                      <a:endParaRPr lang="ca-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400" b="1" dirty="0" smtClean="0">
                          <a:solidFill>
                            <a:srgbClr val="FF0000"/>
                          </a:solidFill>
                          <a:effectLst/>
                        </a:rPr>
                        <a:t>62.932</a:t>
                      </a:r>
                      <a:endParaRPr lang="ca-E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6608">
                <a:tc>
                  <a:txBody>
                    <a:bodyPr/>
                    <a:lstStyle/>
                    <a:p>
                      <a:pPr algn="ctr">
                        <a:lnSpc>
                          <a:spcPct val="115000"/>
                        </a:lnSpc>
                        <a:spcAft>
                          <a:spcPts val="0"/>
                        </a:spcAft>
                      </a:pPr>
                      <a:r>
                        <a:rPr lang="ca-ES" sz="1400">
                          <a:effectLst/>
                        </a:rPr>
                        <a:t>E6</a:t>
                      </a:r>
                      <a:endParaRPr lang="ca-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ca-ES" sz="1400">
                          <a:effectLst/>
                        </a:rPr>
                        <a:t>Provença, Final NxB i línies 7 i 34</a:t>
                      </a:r>
                      <a:endParaRPr lang="ca-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400" dirty="0" smtClean="0">
                          <a:effectLst/>
                        </a:rPr>
                        <a:t>101.098.005</a:t>
                      </a:r>
                      <a:endParaRPr lang="ca-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400" dirty="0">
                          <a:effectLst/>
                        </a:rPr>
                        <a:t>-</a:t>
                      </a:r>
                      <a:r>
                        <a:rPr lang="ca-ES" sz="1400" dirty="0" smtClean="0">
                          <a:effectLst/>
                        </a:rPr>
                        <a:t>160.280</a:t>
                      </a:r>
                      <a:endParaRPr lang="ca-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400" b="1" dirty="0" smtClean="0">
                          <a:solidFill>
                            <a:srgbClr val="FF0000"/>
                          </a:solidFill>
                          <a:effectLst/>
                        </a:rPr>
                        <a:t>108.523</a:t>
                      </a:r>
                      <a:endParaRPr lang="ca-E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6608">
                <a:tc>
                  <a:txBody>
                    <a:bodyPr/>
                    <a:lstStyle/>
                    <a:p>
                      <a:pPr algn="ctr">
                        <a:lnSpc>
                          <a:spcPct val="115000"/>
                        </a:lnSpc>
                        <a:spcAft>
                          <a:spcPts val="0"/>
                        </a:spcAft>
                      </a:pPr>
                      <a:r>
                        <a:rPr lang="ca-ES" sz="1400">
                          <a:effectLst/>
                        </a:rPr>
                        <a:t>E8</a:t>
                      </a:r>
                      <a:endParaRPr lang="ca-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ca-ES" sz="1400">
                          <a:effectLst/>
                        </a:rPr>
                        <a:t>D30 millorada i Final NxB</a:t>
                      </a:r>
                      <a:endParaRPr lang="ca-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400" dirty="0" smtClean="0">
                          <a:effectLst/>
                        </a:rPr>
                        <a:t>101.191.595</a:t>
                      </a:r>
                      <a:endParaRPr lang="ca-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400" dirty="0">
                          <a:effectLst/>
                        </a:rPr>
                        <a:t>-</a:t>
                      </a:r>
                      <a:r>
                        <a:rPr lang="ca-ES" sz="1400" dirty="0" smtClean="0">
                          <a:effectLst/>
                        </a:rPr>
                        <a:t>66.690</a:t>
                      </a:r>
                      <a:endParaRPr lang="ca-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ca-ES" sz="1400" b="1" dirty="0" smtClean="0">
                          <a:solidFill>
                            <a:srgbClr val="FF0000"/>
                          </a:solidFill>
                          <a:effectLst/>
                        </a:rPr>
                        <a:t>202.113</a:t>
                      </a:r>
                      <a:endParaRPr lang="ca-E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5" name="Rectángulo 4"/>
          <p:cNvSpPr/>
          <p:nvPr/>
        </p:nvSpPr>
        <p:spPr>
          <a:xfrm>
            <a:off x="395536" y="6093296"/>
            <a:ext cx="7920880" cy="738664"/>
          </a:xfrm>
          <a:prstGeom prst="rect">
            <a:avLst/>
          </a:prstGeom>
        </p:spPr>
        <p:txBody>
          <a:bodyPr wrap="square">
            <a:spAutoFit/>
          </a:bodyPr>
          <a:lstStyle/>
          <a:p>
            <a:r>
              <a:rPr lang="ca-ES" sz="1400" b="1" dirty="0">
                <a:latin typeface="Garamond" panose="02020404030301010803" pitchFamily="18" charset="0"/>
              </a:rPr>
              <a:t>Taula </a:t>
            </a:r>
            <a:r>
              <a:rPr lang="ca-ES" sz="1400" b="1" dirty="0" smtClean="0">
                <a:latin typeface="Garamond" panose="02020404030301010803" pitchFamily="18" charset="0"/>
              </a:rPr>
              <a:t>4. </a:t>
            </a:r>
            <a:r>
              <a:rPr lang="ca-ES" sz="1400" b="1" dirty="0">
                <a:latin typeface="Garamond" panose="02020404030301010803" pitchFamily="18" charset="0"/>
              </a:rPr>
              <a:t>Diferències en temps de viatge global i estalvis pel conjunt de la xarxa i per escenari de referència (En ordre descendent d’estalvis de temps) Font: Elaboració pròpia a partir de les dades de la taula de l’estudi de demanda, p.111 del PDF</a:t>
            </a:r>
          </a:p>
        </p:txBody>
      </p:sp>
    </p:spTree>
    <p:extLst>
      <p:ext uri="{BB962C8B-B14F-4D97-AF65-F5344CB8AC3E}">
        <p14:creationId xmlns:p14="http://schemas.microsoft.com/office/powerpoint/2010/main" val="675529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90384" y="1052736"/>
            <a:ext cx="8098040" cy="2304256"/>
          </a:xfrm>
        </p:spPr>
        <p:txBody>
          <a:bodyPr>
            <a:normAutofit fontScale="55000" lnSpcReduction="20000"/>
          </a:bodyPr>
          <a:lstStyle/>
          <a:p>
            <a:pPr>
              <a:buNone/>
            </a:pPr>
            <a:r>
              <a:rPr lang="ca-ES" b="1" dirty="0">
                <a:solidFill>
                  <a:srgbClr val="57A7A6"/>
                </a:solidFill>
              </a:rPr>
              <a:t>3</a:t>
            </a:r>
            <a:r>
              <a:rPr lang="ca-ES" b="1" dirty="0" smtClean="0">
                <a:solidFill>
                  <a:srgbClr val="57A7A6"/>
                </a:solidFill>
              </a:rPr>
              <a:t>. Estudi de demanda del transport públic</a:t>
            </a:r>
          </a:p>
          <a:p>
            <a:pPr>
              <a:buNone/>
            </a:pPr>
            <a:r>
              <a:rPr lang="ca-ES" sz="3300" b="1" dirty="0"/>
              <a:t>3</a:t>
            </a:r>
            <a:r>
              <a:rPr lang="ca-ES" sz="3300" b="1" dirty="0" smtClean="0"/>
              <a:t>.1.2 </a:t>
            </a:r>
            <a:r>
              <a:rPr lang="ca-ES" sz="3300" b="1" dirty="0"/>
              <a:t>Projectes alternatius considerats</a:t>
            </a:r>
          </a:p>
          <a:p>
            <a:pPr algn="just"/>
            <a:r>
              <a:rPr lang="ca-ES" sz="3600" dirty="0" smtClean="0"/>
              <a:t>Opció alternativa (</a:t>
            </a:r>
            <a:r>
              <a:rPr lang="ca-ES" sz="3600" dirty="0"/>
              <a:t>E3</a:t>
            </a:r>
            <a:r>
              <a:rPr lang="ca-ES" sz="3600" dirty="0" smtClean="0"/>
              <a:t>): </a:t>
            </a:r>
            <a:r>
              <a:rPr lang="ca-ES" sz="3600" b="1" dirty="0" smtClean="0"/>
              <a:t>Millora de la </a:t>
            </a:r>
            <a:r>
              <a:rPr lang="ca-ES" sz="3600" b="1" dirty="0" err="1" smtClean="0"/>
              <a:t>NxB</a:t>
            </a:r>
            <a:r>
              <a:rPr lang="ca-ES" sz="3600" dirty="0" smtClean="0"/>
              <a:t> (augmentar en 1 km/h </a:t>
            </a:r>
            <a:r>
              <a:rPr lang="ca-ES" sz="3600" dirty="0"/>
              <a:t>la velocitat comercial </a:t>
            </a:r>
            <a:r>
              <a:rPr lang="ca-ES" sz="3600" b="1" dirty="0" smtClean="0"/>
              <a:t>x2</a:t>
            </a:r>
            <a:r>
              <a:rPr lang="ca-ES" sz="3600" dirty="0" smtClean="0"/>
              <a:t> estalvi temps de l’escenari E4).</a:t>
            </a:r>
            <a:endParaRPr lang="ca-ES" sz="3600" dirty="0"/>
          </a:p>
          <a:p>
            <a:pPr algn="just"/>
            <a:r>
              <a:rPr lang="ca-ES" sz="3600" dirty="0" smtClean="0"/>
              <a:t>Sense tramvia - implica </a:t>
            </a:r>
            <a:r>
              <a:rPr lang="ca-ES" sz="3600" b="1" dirty="0" smtClean="0"/>
              <a:t>inversió en millores de gestió</a:t>
            </a:r>
            <a:r>
              <a:rPr lang="ca-ES" sz="3600" dirty="0" smtClean="0"/>
              <a:t>. Analitzem com </a:t>
            </a:r>
            <a:r>
              <a:rPr lang="ca-ES" sz="3600" dirty="0"/>
              <a:t>d’elevada hauria de ser </a:t>
            </a:r>
            <a:r>
              <a:rPr lang="ca-ES" sz="3600" dirty="0" smtClean="0"/>
              <a:t>aquesta </a:t>
            </a:r>
            <a:r>
              <a:rPr lang="ca-ES" sz="3600" dirty="0"/>
              <a:t>inversió </a:t>
            </a:r>
            <a:r>
              <a:rPr lang="ca-ES" sz="3600" dirty="0" smtClean="0"/>
              <a:t>per aportar </a:t>
            </a:r>
            <a:r>
              <a:rPr lang="ca-ES" sz="3600" dirty="0"/>
              <a:t>la mateixa rendibilitat que </a:t>
            </a:r>
            <a:r>
              <a:rPr lang="ca-ES" sz="3600" dirty="0" smtClean="0"/>
              <a:t>la unió </a:t>
            </a:r>
            <a:r>
              <a:rPr lang="ca-ES" sz="3600" dirty="0"/>
              <a:t>del tramvia per la Diagonal (E4</a:t>
            </a:r>
            <a:r>
              <a:rPr lang="ca-ES" sz="3600" dirty="0" smtClean="0"/>
              <a:t>) </a:t>
            </a:r>
            <a:r>
              <a:rPr lang="ca-ES" sz="3600" b="1" dirty="0" err="1" smtClean="0"/>
              <a:t>TIRs</a:t>
            </a:r>
            <a:r>
              <a:rPr lang="ca-ES" sz="3600" b="1" dirty="0" smtClean="0"/>
              <a:t>=</a:t>
            </a:r>
            <a:r>
              <a:rPr lang="ca-ES" sz="3600" dirty="0" smtClean="0"/>
              <a:t> </a:t>
            </a:r>
            <a:r>
              <a:rPr lang="ca-ES" sz="3600" b="1" dirty="0" smtClean="0"/>
              <a:t>11%</a:t>
            </a:r>
            <a:r>
              <a:rPr lang="ca-ES" sz="3600" dirty="0" smtClean="0"/>
              <a:t>.</a:t>
            </a: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14</a:t>
            </a:fld>
            <a:endParaRPr lang="es-ES"/>
          </a:p>
        </p:txBody>
      </p:sp>
      <p:sp>
        <p:nvSpPr>
          <p:cNvPr id="2" name="Rectangle 1"/>
          <p:cNvSpPr/>
          <p:nvPr/>
        </p:nvSpPr>
        <p:spPr>
          <a:xfrm>
            <a:off x="683568" y="3453968"/>
            <a:ext cx="7704856"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es-ES" sz="2200" dirty="0" err="1">
                <a:solidFill>
                  <a:schemeClr val="tx1"/>
                </a:solidFill>
              </a:rPr>
              <a:t>Estalvi</a:t>
            </a:r>
            <a:r>
              <a:rPr lang="es-ES" sz="2200" dirty="0">
                <a:solidFill>
                  <a:schemeClr val="tx1"/>
                </a:solidFill>
              </a:rPr>
              <a:t> </a:t>
            </a:r>
            <a:r>
              <a:rPr lang="es-ES" sz="2200" dirty="0" err="1">
                <a:solidFill>
                  <a:schemeClr val="tx1"/>
                </a:solidFill>
              </a:rPr>
              <a:t>temps</a:t>
            </a:r>
            <a:r>
              <a:rPr lang="es-ES" sz="2200" dirty="0">
                <a:solidFill>
                  <a:schemeClr val="tx1"/>
                </a:solidFill>
              </a:rPr>
              <a:t> de </a:t>
            </a:r>
            <a:r>
              <a:rPr lang="es-ES" sz="2200" dirty="0" err="1">
                <a:solidFill>
                  <a:schemeClr val="tx1"/>
                </a:solidFill>
              </a:rPr>
              <a:t>viatge</a:t>
            </a:r>
            <a:r>
              <a:rPr lang="es-ES" sz="2200" dirty="0">
                <a:solidFill>
                  <a:schemeClr val="tx1"/>
                </a:solidFill>
              </a:rPr>
              <a:t> </a:t>
            </a:r>
            <a:r>
              <a:rPr lang="es-ES" sz="2200" dirty="0" err="1">
                <a:solidFill>
                  <a:schemeClr val="tx1"/>
                </a:solidFill>
              </a:rPr>
              <a:t>actualitzat</a:t>
            </a:r>
            <a:r>
              <a:rPr lang="es-ES" sz="2200" dirty="0">
                <a:solidFill>
                  <a:schemeClr val="tx1"/>
                </a:solidFill>
              </a:rPr>
              <a:t> = </a:t>
            </a:r>
            <a:r>
              <a:rPr lang="es-ES" sz="2200" b="1" dirty="0">
                <a:solidFill>
                  <a:srgbClr val="57A7A6"/>
                </a:solidFill>
              </a:rPr>
              <a:t>365,5M€ (vs. E4 = 201M€)</a:t>
            </a:r>
          </a:p>
          <a:p>
            <a:pPr algn="just">
              <a:buNone/>
            </a:pPr>
            <a:r>
              <a:rPr lang="es-ES" sz="2200" dirty="0" smtClean="0">
                <a:solidFill>
                  <a:schemeClr val="tx1"/>
                </a:solidFill>
              </a:rPr>
              <a:t>Costos </a:t>
            </a:r>
            <a:r>
              <a:rPr lang="es-ES" sz="2200" dirty="0" err="1">
                <a:solidFill>
                  <a:schemeClr val="tx1"/>
                </a:solidFill>
              </a:rPr>
              <a:t>actualitzats</a:t>
            </a:r>
            <a:r>
              <a:rPr lang="es-ES" sz="2200" dirty="0">
                <a:solidFill>
                  <a:schemeClr val="tx1"/>
                </a:solidFill>
              </a:rPr>
              <a:t> nets per igualar = </a:t>
            </a:r>
            <a:r>
              <a:rPr lang="es-ES" sz="2200" b="1" dirty="0">
                <a:solidFill>
                  <a:srgbClr val="57A7A6"/>
                </a:solidFill>
              </a:rPr>
              <a:t>-161M€</a:t>
            </a:r>
          </a:p>
        </p:txBody>
      </p:sp>
      <p:sp>
        <p:nvSpPr>
          <p:cNvPr id="5" name="Rectángulo 4"/>
          <p:cNvSpPr/>
          <p:nvPr/>
        </p:nvSpPr>
        <p:spPr>
          <a:xfrm>
            <a:off x="290384" y="4606096"/>
            <a:ext cx="8098040" cy="1631216"/>
          </a:xfrm>
          <a:prstGeom prst="rect">
            <a:avLst/>
          </a:prstGeom>
        </p:spPr>
        <p:txBody>
          <a:bodyPr wrap="square">
            <a:spAutoFit/>
          </a:bodyPr>
          <a:lstStyle/>
          <a:p>
            <a:pPr marL="285750" indent="-285750" algn="just">
              <a:buFont typeface="Arial" panose="020B0604020202020204" pitchFamily="34" charset="0"/>
              <a:buChar char="•"/>
            </a:pPr>
            <a:r>
              <a:rPr lang="ca-ES" sz="2000" b="1" dirty="0" smtClean="0"/>
              <a:t>Si la despesa </a:t>
            </a:r>
            <a:r>
              <a:rPr lang="ca-ES" sz="2000" dirty="0" smtClean="0"/>
              <a:t>en les actuacions per millorar la velocitat comercial són </a:t>
            </a:r>
            <a:r>
              <a:rPr lang="ca-ES" sz="2000" b="1" dirty="0" smtClean="0"/>
              <a:t>inferiors a 161M€</a:t>
            </a:r>
            <a:r>
              <a:rPr lang="ca-ES" sz="2000" dirty="0" smtClean="0"/>
              <a:t>, → la </a:t>
            </a:r>
            <a:r>
              <a:rPr lang="ca-ES" sz="2000" b="1" dirty="0" smtClean="0"/>
              <a:t>millora de la </a:t>
            </a:r>
            <a:r>
              <a:rPr lang="ca-ES" sz="2000" b="1" dirty="0" err="1" smtClean="0"/>
              <a:t>NxB</a:t>
            </a:r>
            <a:r>
              <a:rPr lang="ca-ES" sz="2000" b="1" dirty="0" smtClean="0"/>
              <a:t> és socialment més desitjable</a:t>
            </a:r>
            <a:r>
              <a:rPr lang="ca-ES" sz="2000" dirty="0" smtClean="0"/>
              <a:t> que la  unió del tramvia per la Diagonal.</a:t>
            </a:r>
          </a:p>
          <a:p>
            <a:pPr marL="285750" indent="-285750" algn="just">
              <a:buFont typeface="Arial" panose="020B0604020202020204" pitchFamily="34" charset="0"/>
              <a:buChar char="•"/>
            </a:pPr>
            <a:r>
              <a:rPr lang="ca-ES" sz="2000" b="1" dirty="0" smtClean="0"/>
              <a:t>És una alternativa que segur val la pena estudiar </a:t>
            </a:r>
            <a:r>
              <a:rPr lang="ca-ES" sz="2000" dirty="0" smtClean="0"/>
              <a:t>→ l’estudi de l’Ajuntament no l’ha tingut en compte.</a:t>
            </a:r>
            <a:endParaRPr lang="ca-ES" sz="2000" dirty="0"/>
          </a:p>
        </p:txBody>
      </p:sp>
    </p:spTree>
    <p:extLst>
      <p:ext uri="{BB962C8B-B14F-4D97-AF65-F5344CB8AC3E}">
        <p14:creationId xmlns:p14="http://schemas.microsoft.com/office/powerpoint/2010/main" val="964900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052736"/>
            <a:ext cx="8208912" cy="5472608"/>
          </a:xfrm>
        </p:spPr>
        <p:txBody>
          <a:bodyPr>
            <a:normAutofit/>
          </a:bodyPr>
          <a:lstStyle/>
          <a:p>
            <a:pPr>
              <a:buNone/>
            </a:pPr>
            <a:r>
              <a:rPr lang="ca-ES" b="1" dirty="0">
                <a:solidFill>
                  <a:srgbClr val="57A7A6"/>
                </a:solidFill>
              </a:rPr>
              <a:t>3</a:t>
            </a:r>
            <a:r>
              <a:rPr lang="ca-ES" b="1" dirty="0" smtClean="0">
                <a:solidFill>
                  <a:srgbClr val="57A7A6"/>
                </a:solidFill>
              </a:rPr>
              <a:t>. Estudi de demanda del transport públic</a:t>
            </a:r>
          </a:p>
          <a:p>
            <a:pPr>
              <a:buNone/>
            </a:pPr>
            <a:r>
              <a:rPr lang="ca-ES" sz="2000" b="1" dirty="0"/>
              <a:t>3</a:t>
            </a:r>
            <a:r>
              <a:rPr lang="ca-ES" sz="2000" b="1" dirty="0" smtClean="0"/>
              <a:t>.2. Projecció de la demanda</a:t>
            </a:r>
          </a:p>
          <a:p>
            <a:pPr marL="0" indent="0">
              <a:buNone/>
            </a:pPr>
            <a:r>
              <a:rPr lang="ca-ES" sz="2000" dirty="0" smtClean="0"/>
              <a:t>Creixement vegetatiu de la demanda </a:t>
            </a:r>
            <a:r>
              <a:rPr lang="ca-ES" sz="2000" b="1" dirty="0" smtClean="0"/>
              <a:t>excessivament optimista </a:t>
            </a:r>
            <a:r>
              <a:rPr lang="ca-ES" sz="2000" dirty="0" smtClean="0"/>
              <a:t>(1.5% i 1%). </a:t>
            </a:r>
            <a:r>
              <a:rPr lang="ca-ES" sz="2000" b="1" dirty="0" smtClean="0"/>
              <a:t>No corregit efecte oferta ni cicle econòmic</a:t>
            </a:r>
            <a:r>
              <a:rPr lang="ca-ES" sz="2000" dirty="0" smtClean="0"/>
              <a:t>.</a:t>
            </a: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15</a:t>
            </a:fld>
            <a:endParaRPr lang="es-ES"/>
          </a:p>
        </p:txBody>
      </p:sp>
      <p:graphicFrame>
        <p:nvGraphicFramePr>
          <p:cNvPr id="2" name="Tabla 1"/>
          <p:cNvGraphicFramePr>
            <a:graphicFrameLocks noGrp="1"/>
          </p:cNvGraphicFramePr>
          <p:nvPr>
            <p:extLst>
              <p:ext uri="{D42A27DB-BD31-4B8C-83A1-F6EECF244321}">
                <p14:modId xmlns:p14="http://schemas.microsoft.com/office/powerpoint/2010/main" val="848537576"/>
              </p:ext>
            </p:extLst>
          </p:nvPr>
        </p:nvGraphicFramePr>
        <p:xfrm>
          <a:off x="755576" y="2924944"/>
          <a:ext cx="7272809" cy="3470148"/>
        </p:xfrm>
        <a:graphic>
          <a:graphicData uri="http://schemas.openxmlformats.org/drawingml/2006/table">
            <a:tbl>
              <a:tblPr firstRow="1" firstCol="1" bandRow="1">
                <a:tableStyleId>{9D7B26C5-4107-4FEC-AEDC-1716B250A1EF}</a:tableStyleId>
              </a:tblPr>
              <a:tblGrid>
                <a:gridCol w="770918"/>
                <a:gridCol w="1328016"/>
                <a:gridCol w="1540380"/>
                <a:gridCol w="1211650"/>
                <a:gridCol w="1211650"/>
                <a:gridCol w="1210195"/>
              </a:tblGrid>
              <a:tr h="252730">
                <a:tc>
                  <a:txBody>
                    <a:bodyPr/>
                    <a:lstStyle/>
                    <a:p>
                      <a:pPr algn="just">
                        <a:lnSpc>
                          <a:spcPct val="115000"/>
                        </a:lnSpc>
                        <a:spcAft>
                          <a:spcPts val="0"/>
                        </a:spcAft>
                      </a:pPr>
                      <a:r>
                        <a:rPr lang="ca-ES" sz="1100" dirty="0">
                          <a:effectLst/>
                        </a:rPr>
                        <a:t>Any</a:t>
                      </a:r>
                      <a:endParaRPr lang="ca-ES" sz="11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Num. Viatges (milions)</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Variació</a:t>
                      </a:r>
                    </a:p>
                    <a:p>
                      <a:pPr algn="just">
                        <a:lnSpc>
                          <a:spcPct val="115000"/>
                        </a:lnSpc>
                        <a:spcAft>
                          <a:spcPts val="0"/>
                        </a:spcAft>
                      </a:pPr>
                      <a:r>
                        <a:rPr lang="ca-ES" sz="1100">
                          <a:effectLst/>
                        </a:rPr>
                        <a:t>interanual</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Var. Acumulada</a:t>
                      </a:r>
                    </a:p>
                    <a:p>
                      <a:pPr algn="just">
                        <a:lnSpc>
                          <a:spcPct val="115000"/>
                        </a:lnSpc>
                        <a:spcAft>
                          <a:spcPts val="0"/>
                        </a:spcAft>
                      </a:pPr>
                      <a:r>
                        <a:rPr lang="ca-ES" sz="1100">
                          <a:effectLst/>
                        </a:rPr>
                        <a:t>2000 (14 anys)</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Var. Acumulada</a:t>
                      </a:r>
                    </a:p>
                    <a:p>
                      <a:pPr algn="just">
                        <a:lnSpc>
                          <a:spcPct val="115000"/>
                        </a:lnSpc>
                        <a:spcAft>
                          <a:spcPts val="0"/>
                        </a:spcAft>
                      </a:pPr>
                      <a:r>
                        <a:rPr lang="ca-ES" sz="1100">
                          <a:effectLst/>
                        </a:rPr>
                        <a:t>2004 (10 anys)</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Var. Acumulada</a:t>
                      </a:r>
                    </a:p>
                    <a:p>
                      <a:pPr algn="just">
                        <a:lnSpc>
                          <a:spcPct val="115000"/>
                        </a:lnSpc>
                        <a:spcAft>
                          <a:spcPts val="0"/>
                        </a:spcAft>
                      </a:pPr>
                      <a:r>
                        <a:rPr lang="ca-ES" sz="1100">
                          <a:effectLst/>
                        </a:rPr>
                        <a:t>2009 (5 anys)</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ca-ES" sz="1100">
                          <a:effectLst/>
                        </a:rPr>
                        <a:t>2000</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497.4</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ca-ES" sz="110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ca-ES" sz="110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ca-ES" sz="110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ca-ES" sz="110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ca-ES" sz="1100">
                          <a:effectLst/>
                        </a:rPr>
                        <a:t>2001</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489.12</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-1.66%</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-1.66%</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ca-ES" sz="110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ca-ES" sz="110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ca-ES" sz="1100">
                          <a:effectLst/>
                        </a:rPr>
                        <a:t>2002</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511.8</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4.64%</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2.90%</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ca-ES" sz="110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ca-ES" sz="110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ca-ES" sz="1100">
                          <a:effectLst/>
                        </a:rPr>
                        <a:t>2003</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535.7</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4.67%</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7.70%</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ca-ES" sz="110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ca-ES" sz="110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ca-ES" sz="1100">
                          <a:effectLst/>
                        </a:rPr>
                        <a:t>2004</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556</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3.79%</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11.78%</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ca-ES" sz="110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ca-ES" sz="110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ca-ES" sz="1100">
                          <a:effectLst/>
                        </a:rPr>
                        <a:t>2005</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563.3</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1.31%</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13.25%</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1.31%</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ca-ES" sz="110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ca-ES" sz="1100">
                          <a:effectLst/>
                        </a:rPr>
                        <a:t>2006</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578</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2.61%</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16.20%</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3.96%</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ca-ES" sz="110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ca-ES" sz="1100">
                          <a:effectLst/>
                        </a:rPr>
                        <a:t>2007</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597.8</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3.43%</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20.18%</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7.52%</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ca-ES" sz="110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ca-ES" sz="1100">
                          <a:effectLst/>
                        </a:rPr>
                        <a:t>2008</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594.5</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-0.55%</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19.52%</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6.92%</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ca-ES" sz="110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ca-ES" sz="1100">
                          <a:effectLst/>
                        </a:rPr>
                        <a:t>2009</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581.6</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-2.17%</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16.93%</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4.60%</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ca-ES" sz="110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ca-ES" sz="1100">
                          <a:effectLst/>
                        </a:rPr>
                        <a:t>2010</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594.4</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2.20%</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19.50%</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6.91%</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2.20%</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ca-ES" sz="1100">
                          <a:effectLst/>
                        </a:rPr>
                        <a:t>2011</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601.6</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1.21%</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20.95%</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8.20%</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3.44%</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ca-ES" sz="1100">
                          <a:effectLst/>
                        </a:rPr>
                        <a:t>2012</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577.2</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-4.06%</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16.04%</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3.81%</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-0.76%</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ca-ES" sz="1100">
                          <a:effectLst/>
                        </a:rPr>
                        <a:t>2013</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576.7</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-0.09%</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15.94%</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3.72%</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-0.84%</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ca-ES" sz="1100">
                          <a:effectLst/>
                        </a:rPr>
                        <a:t>2014</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584.5</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1.35%</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17.51%</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5.13%</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a:effectLst/>
                        </a:rPr>
                        <a:t>0.50%</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r h="96520">
                <a:tc gridSpan="3">
                  <a:txBody>
                    <a:bodyPr/>
                    <a:lstStyle/>
                    <a:p>
                      <a:pPr algn="just">
                        <a:lnSpc>
                          <a:spcPct val="115000"/>
                        </a:lnSpc>
                        <a:spcAft>
                          <a:spcPts val="0"/>
                        </a:spcAft>
                      </a:pPr>
                      <a:r>
                        <a:rPr lang="ca-ES" sz="1100">
                          <a:effectLst/>
                        </a:rPr>
                        <a:t>Variació interanual promig=</a:t>
                      </a:r>
                      <a:endParaRPr lang="ca-ES"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ca-ES"/>
                    </a:p>
                  </a:txBody>
                  <a:tcPr/>
                </a:tc>
                <a:tc hMerge="1">
                  <a:txBody>
                    <a:bodyPr/>
                    <a:lstStyle/>
                    <a:p>
                      <a:endParaRPr lang="ca-ES"/>
                    </a:p>
                  </a:txBody>
                  <a:tcPr/>
                </a:tc>
                <a:tc>
                  <a:txBody>
                    <a:bodyPr/>
                    <a:lstStyle/>
                    <a:p>
                      <a:pPr algn="just">
                        <a:lnSpc>
                          <a:spcPct val="115000"/>
                        </a:lnSpc>
                        <a:spcAft>
                          <a:spcPts val="0"/>
                        </a:spcAft>
                      </a:pPr>
                      <a:r>
                        <a:rPr lang="ca-ES" sz="1100" b="1" dirty="0">
                          <a:effectLst/>
                        </a:rPr>
                        <a:t>1.25%</a:t>
                      </a:r>
                      <a:endParaRPr lang="ca-ES" sz="11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b="1" dirty="0">
                          <a:effectLst/>
                        </a:rPr>
                        <a:t>0.51%</a:t>
                      </a:r>
                      <a:endParaRPr lang="ca-ES" sz="11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ca-ES" sz="1100" b="1" dirty="0">
                          <a:effectLst/>
                        </a:rPr>
                        <a:t>0.10%</a:t>
                      </a:r>
                      <a:endParaRPr lang="ca-ES" sz="11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6" name="Rectángulo 5"/>
          <p:cNvSpPr/>
          <p:nvPr/>
        </p:nvSpPr>
        <p:spPr>
          <a:xfrm>
            <a:off x="179512" y="6413266"/>
            <a:ext cx="8208912" cy="461665"/>
          </a:xfrm>
          <a:prstGeom prst="rect">
            <a:avLst/>
          </a:prstGeom>
        </p:spPr>
        <p:txBody>
          <a:bodyPr wrap="square">
            <a:spAutoFit/>
          </a:bodyPr>
          <a:lstStyle/>
          <a:p>
            <a:pPr algn="just">
              <a:spcAft>
                <a:spcPts val="1000"/>
              </a:spcAft>
            </a:pPr>
            <a:r>
              <a:rPr lang="ca-ES" sz="1200" b="1" dirty="0">
                <a:latin typeface="Garamond" panose="02020404030301010803" pitchFamily="18" charset="0"/>
                <a:ea typeface="Calibri" panose="020F0502020204030204" pitchFamily="34" charset="0"/>
                <a:cs typeface="Times New Roman" panose="02020603050405020304" pitchFamily="18" charset="0"/>
              </a:rPr>
              <a:t>Taula </a:t>
            </a:r>
            <a:r>
              <a:rPr lang="ca-ES" sz="1200" b="1" dirty="0" smtClean="0">
                <a:latin typeface="Garamond" panose="02020404030301010803" pitchFamily="18" charset="0"/>
                <a:ea typeface="Calibri" panose="020F0502020204030204" pitchFamily="34" charset="0"/>
                <a:cs typeface="Times New Roman" panose="02020603050405020304" pitchFamily="18" charset="0"/>
              </a:rPr>
              <a:t>5. </a:t>
            </a:r>
            <a:r>
              <a:rPr lang="ca-ES" sz="1200" b="1" dirty="0">
                <a:latin typeface="Garamond" panose="02020404030301010803" pitchFamily="18" charset="0"/>
                <a:ea typeface="Calibri" panose="020F0502020204030204" pitchFamily="34" charset="0"/>
                <a:cs typeface="Times New Roman" panose="02020603050405020304" pitchFamily="18" charset="0"/>
              </a:rPr>
              <a:t>Evolució del nombre de viatges (milions) per les xarxes de TMB i TRAM pel període 2000-2014 i variació interanual acumulada des de 2000/2004/2009 i el seu </a:t>
            </a:r>
            <a:r>
              <a:rPr lang="ca-ES" sz="1200" b="1" dirty="0" err="1">
                <a:latin typeface="Garamond" panose="02020404030301010803" pitchFamily="18" charset="0"/>
                <a:ea typeface="Calibri" panose="020F0502020204030204" pitchFamily="34" charset="0"/>
                <a:cs typeface="Times New Roman" panose="02020603050405020304" pitchFamily="18" charset="0"/>
              </a:rPr>
              <a:t>promig</a:t>
            </a:r>
            <a:r>
              <a:rPr lang="ca-ES" sz="1200" b="1" dirty="0">
                <a:latin typeface="Garamond" panose="02020404030301010803" pitchFamily="18" charset="0"/>
                <a:ea typeface="Calibri" panose="020F0502020204030204" pitchFamily="34" charset="0"/>
                <a:cs typeface="Times New Roman" panose="02020603050405020304" pitchFamily="18" charset="0"/>
              </a:rPr>
              <a:t>.(Font: Elaboració pròpia a partir de dades TRANSMET xifres - ATM).</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954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1152128"/>
          </a:xfrm>
        </p:spPr>
        <p:txBody>
          <a:bodyPr>
            <a:normAutofit fontScale="92500" lnSpcReduction="20000"/>
          </a:bodyPr>
          <a:lstStyle/>
          <a:p>
            <a:pPr>
              <a:buNone/>
            </a:pPr>
            <a:r>
              <a:rPr lang="ca-ES" b="1" dirty="0">
                <a:solidFill>
                  <a:srgbClr val="57A7A6"/>
                </a:solidFill>
              </a:rPr>
              <a:t>3. Estudi de demanda del transport públic</a:t>
            </a:r>
          </a:p>
          <a:p>
            <a:pPr marL="0" indent="0">
              <a:buNone/>
            </a:pPr>
            <a:r>
              <a:rPr lang="ca-ES" sz="2400" dirty="0" smtClean="0"/>
              <a:t>Els estalvis de temps representen el 94% del beneficis associats al tramvia (2,5 min/</a:t>
            </a:r>
            <a:r>
              <a:rPr lang="ca-ES" sz="2400" dirty="0" err="1" smtClean="0"/>
              <a:t>pax</a:t>
            </a:r>
            <a:r>
              <a:rPr lang="ca-ES" sz="2400" dirty="0" smtClean="0"/>
              <a:t>) → no s’assumeix cap tipus d’incertesa</a:t>
            </a: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16</a:t>
            </a:fld>
            <a:endParaRPr lang="es-ES"/>
          </a:p>
        </p:txBody>
      </p:sp>
      <p:graphicFrame>
        <p:nvGraphicFramePr>
          <p:cNvPr id="7" name="Gràfic 1"/>
          <p:cNvGraphicFramePr>
            <a:graphicFrameLocks noGrp="1"/>
          </p:cNvGraphicFramePr>
          <p:nvPr>
            <p:extLst>
              <p:ext uri="{D42A27DB-BD31-4B8C-83A1-F6EECF244321}">
                <p14:modId xmlns:p14="http://schemas.microsoft.com/office/powerpoint/2010/main" val="109379927"/>
              </p:ext>
            </p:extLst>
          </p:nvPr>
        </p:nvGraphicFramePr>
        <p:xfrm>
          <a:off x="589888" y="2276871"/>
          <a:ext cx="7532176" cy="410445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539552" y="6294362"/>
            <a:ext cx="7632848" cy="523220"/>
          </a:xfrm>
          <a:prstGeom prst="rect">
            <a:avLst/>
          </a:prstGeom>
        </p:spPr>
        <p:txBody>
          <a:bodyPr wrap="square">
            <a:spAutoFit/>
          </a:bodyPr>
          <a:lstStyle/>
          <a:p>
            <a:r>
              <a:rPr lang="ca-ES" sz="1400" b="1" dirty="0" smtClean="0">
                <a:latin typeface="Garamond" panose="02020404030301010803" pitchFamily="18" charset="0"/>
                <a:ea typeface="Calibri" panose="020F0502020204030204" pitchFamily="34" charset="0"/>
                <a:cs typeface="Times New Roman" panose="02020603050405020304" pitchFamily="18" charset="0"/>
              </a:rPr>
              <a:t>Figura 5. Distribució de beneficis i costos actualitzats nets per la implantació del tramvia per la Diagonal (Font: Estudi de l’Ajuntament)</a:t>
            </a:r>
            <a:endParaRPr lang="ca-ES" sz="1400" b="1" dirty="0">
              <a:latin typeface="Garamond" panose="02020404030301010803" pitchFamily="18" charset="0"/>
            </a:endParaRPr>
          </a:p>
        </p:txBody>
      </p:sp>
    </p:spTree>
    <p:extLst>
      <p:ext uri="{BB962C8B-B14F-4D97-AF65-F5344CB8AC3E}">
        <p14:creationId xmlns:p14="http://schemas.microsoft.com/office/powerpoint/2010/main" val="1267065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1656184"/>
          </a:xfrm>
        </p:spPr>
        <p:txBody>
          <a:bodyPr>
            <a:normAutofit/>
          </a:bodyPr>
          <a:lstStyle/>
          <a:p>
            <a:pPr>
              <a:buNone/>
            </a:pPr>
            <a:r>
              <a:rPr lang="ca-ES" b="1" dirty="0" smtClean="0">
                <a:solidFill>
                  <a:srgbClr val="57A7A6"/>
                </a:solidFill>
              </a:rPr>
              <a:t>3. Estudi de demanda del transport públic</a:t>
            </a:r>
          </a:p>
          <a:p>
            <a:pPr>
              <a:buNone/>
            </a:pPr>
            <a:r>
              <a:rPr lang="ca-ES" sz="2000" b="1" dirty="0" smtClean="0"/>
              <a:t>3.3. Estimació dels estalvis de temps</a:t>
            </a:r>
          </a:p>
          <a:p>
            <a:pPr>
              <a:buNone/>
            </a:pPr>
            <a:r>
              <a:rPr lang="ca-ES" sz="2000" dirty="0" smtClean="0"/>
              <a:t>Existeixen dubtes raonables sobre la validesa dels estalvis suposats</a:t>
            </a: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17</a:t>
            </a:fld>
            <a:endParaRPr lang="es-ES"/>
          </a:p>
        </p:txBody>
      </p:sp>
      <p:graphicFrame>
        <p:nvGraphicFramePr>
          <p:cNvPr id="5" name="Gráfico 4"/>
          <p:cNvGraphicFramePr/>
          <p:nvPr>
            <p:extLst>
              <p:ext uri="{D42A27DB-BD31-4B8C-83A1-F6EECF244321}">
                <p14:modId xmlns:p14="http://schemas.microsoft.com/office/powerpoint/2010/main" val="2573190610"/>
              </p:ext>
            </p:extLst>
          </p:nvPr>
        </p:nvGraphicFramePr>
        <p:xfrm>
          <a:off x="467544" y="2564904"/>
          <a:ext cx="7416824"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251520" y="6237312"/>
            <a:ext cx="8136904" cy="523220"/>
          </a:xfrm>
          <a:prstGeom prst="rect">
            <a:avLst/>
          </a:prstGeom>
        </p:spPr>
        <p:txBody>
          <a:bodyPr wrap="square">
            <a:spAutoFit/>
          </a:bodyPr>
          <a:lstStyle/>
          <a:p>
            <a:r>
              <a:rPr lang="ca-ES" sz="1400" b="1" dirty="0">
                <a:latin typeface="Garamond" panose="02020404030301010803" pitchFamily="18" charset="0"/>
                <a:ea typeface="Calibri" panose="020F0502020204030204" pitchFamily="34" charset="0"/>
                <a:cs typeface="Times New Roman" panose="02020603050405020304" pitchFamily="18" charset="0"/>
              </a:rPr>
              <a:t>Figura </a:t>
            </a:r>
            <a:r>
              <a:rPr lang="ca-ES" sz="1400" b="1" dirty="0" smtClean="0">
                <a:latin typeface="Garamond" panose="02020404030301010803" pitchFamily="18" charset="0"/>
                <a:ea typeface="Calibri" panose="020F0502020204030204" pitchFamily="34" charset="0"/>
                <a:cs typeface="Times New Roman" panose="02020603050405020304" pitchFamily="18" charset="0"/>
              </a:rPr>
              <a:t>3. </a:t>
            </a:r>
            <a:r>
              <a:rPr lang="ca-ES" sz="1400" b="1" dirty="0">
                <a:latin typeface="Garamond" panose="02020404030301010803" pitchFamily="18" charset="0"/>
                <a:ea typeface="Calibri" panose="020F0502020204030204" pitchFamily="34" charset="0"/>
                <a:cs typeface="Times New Roman" panose="02020603050405020304" pitchFamily="18" charset="0"/>
              </a:rPr>
              <a:t>Distribució del percentatge de desplaçaments i </a:t>
            </a:r>
            <a:r>
              <a:rPr lang="ca-ES" sz="1400" b="1" dirty="0" smtClean="0">
                <a:latin typeface="Garamond" panose="02020404030301010803" pitchFamily="18" charset="0"/>
                <a:ea typeface="Calibri" panose="020F0502020204030204" pitchFamily="34" charset="0"/>
                <a:cs typeface="Times New Roman" panose="02020603050405020304" pitchFamily="18" charset="0"/>
              </a:rPr>
              <a:t>diferència </a:t>
            </a:r>
            <a:r>
              <a:rPr lang="ca-ES" sz="1400" b="1" dirty="0">
                <a:latin typeface="Garamond" panose="02020404030301010803" pitchFamily="18" charset="0"/>
                <a:ea typeface="Calibri" panose="020F0502020204030204" pitchFamily="34" charset="0"/>
                <a:cs typeface="Times New Roman" panose="02020603050405020304" pitchFamily="18" charset="0"/>
              </a:rPr>
              <a:t>temps de viatge total entre els escenaris E4 i E2 per rangs de variació experimentats. (Font: Elaboració pròpia a partir de dades ATM).</a:t>
            </a:r>
            <a:endParaRPr lang="ca-ES" sz="1400" b="1" dirty="0"/>
          </a:p>
        </p:txBody>
      </p:sp>
    </p:spTree>
    <p:extLst>
      <p:ext uri="{BB962C8B-B14F-4D97-AF65-F5344CB8AC3E}">
        <p14:creationId xmlns:p14="http://schemas.microsoft.com/office/powerpoint/2010/main" val="3289575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975643"/>
            <a:ext cx="8208912" cy="5621710"/>
          </a:xfrm>
        </p:spPr>
        <p:txBody>
          <a:bodyPr>
            <a:normAutofit/>
          </a:bodyPr>
          <a:lstStyle/>
          <a:p>
            <a:pPr>
              <a:buNone/>
            </a:pPr>
            <a:r>
              <a:rPr lang="ca-ES" b="1" dirty="0" smtClean="0">
                <a:solidFill>
                  <a:srgbClr val="57A7A6"/>
                </a:solidFill>
              </a:rPr>
              <a:t>3. Estudi de demanda del transport públic</a:t>
            </a:r>
          </a:p>
          <a:p>
            <a:pPr>
              <a:buNone/>
            </a:pPr>
            <a:r>
              <a:rPr lang="ca-ES" sz="2000" b="1" dirty="0" smtClean="0"/>
              <a:t>3.3. Estimació dels estalvis de temps</a:t>
            </a:r>
          </a:p>
          <a:p>
            <a:pPr algn="just"/>
            <a:r>
              <a:rPr lang="ca-ES" sz="2000" dirty="0" smtClean="0"/>
              <a:t>El</a:t>
            </a:r>
            <a:r>
              <a:rPr lang="ca-ES" sz="2000" b="1" dirty="0" smtClean="0"/>
              <a:t> 90% del temps estalviat net </a:t>
            </a:r>
            <a:r>
              <a:rPr lang="ca-ES" sz="2000" dirty="0" smtClean="0"/>
              <a:t>gràcies al projecte d’unió del tramvia per la diagonal </a:t>
            </a:r>
            <a:r>
              <a:rPr lang="ca-ES" sz="2000" b="1" dirty="0" smtClean="0"/>
              <a:t>es deu a diferències de temps força inferiors a 3 minuts</a:t>
            </a:r>
            <a:r>
              <a:rPr lang="ca-ES" sz="2000" dirty="0" smtClean="0"/>
              <a:t>. El 20% són inferiors a 12 segons, el 37% són inferiors a 30 segons i el 70% inferiors a 1 minut. </a:t>
            </a:r>
          </a:p>
          <a:p>
            <a:pPr algn="just"/>
            <a:r>
              <a:rPr lang="ca-ES" sz="2100" dirty="0" smtClean="0"/>
              <a:t>És preocupant per:</a:t>
            </a:r>
          </a:p>
          <a:p>
            <a:pPr lvl="1" algn="just"/>
            <a:r>
              <a:rPr lang="ca-ES" sz="1700" b="1" dirty="0" smtClean="0"/>
              <a:t>Precisió de les simulacions podria no ser del tot acurada</a:t>
            </a:r>
            <a:r>
              <a:rPr lang="ca-ES" sz="1700" dirty="0" smtClean="0"/>
              <a:t> → manuals ACB requereixen analitzar amb detall canvis de temps tant petit i valorar si se n’ha de prescindir (veure HEATCO, 2006; SAIT, 2015).</a:t>
            </a:r>
          </a:p>
          <a:p>
            <a:pPr lvl="1" algn="just"/>
            <a:r>
              <a:rPr lang="ca-ES" sz="1700" b="1" dirty="0" smtClean="0"/>
              <a:t>Es poden produir desviacions rellevants en marges de temps tan petits </a:t>
            </a:r>
            <a:r>
              <a:rPr lang="ca-ES" sz="1700" dirty="0" smtClean="0"/>
              <a:t>amb variacions raonables sobre les hipòtesis de partida/</a:t>
            </a:r>
            <a:r>
              <a:rPr lang="ca-ES" sz="1700" dirty="0" err="1" smtClean="0"/>
              <a:t>calibració</a:t>
            </a:r>
            <a:r>
              <a:rPr lang="ca-ES" sz="1700" dirty="0" smtClean="0"/>
              <a:t> dels models (que no estan disponibles a l’estudi per tal de ser contrastades).</a:t>
            </a:r>
          </a:p>
          <a:p>
            <a:pPr lvl="1" algn="just"/>
            <a:r>
              <a:rPr lang="ca-ES" sz="1700" dirty="0" smtClean="0"/>
              <a:t>Detectem estalvis en relacions que difícilment es veuran afectades per la implantació del tramvia </a:t>
            </a:r>
          </a:p>
          <a:p>
            <a:pPr>
              <a:buNone/>
            </a:pPr>
            <a:endParaRPr lang="ca-ES" sz="2000" dirty="0" smtClean="0"/>
          </a:p>
          <a:p>
            <a:pPr>
              <a:buNone/>
            </a:pPr>
            <a:endParaRPr lang="ca-ES" sz="2000" dirty="0" smtClean="0"/>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18</a:t>
            </a:fld>
            <a:endParaRPr lang="es-ES"/>
          </a:p>
        </p:txBody>
      </p:sp>
    </p:spTree>
    <p:extLst>
      <p:ext uri="{BB962C8B-B14F-4D97-AF65-F5344CB8AC3E}">
        <p14:creationId xmlns:p14="http://schemas.microsoft.com/office/powerpoint/2010/main" val="2066450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2664296"/>
          </a:xfrm>
        </p:spPr>
        <p:txBody>
          <a:bodyPr>
            <a:normAutofit/>
          </a:bodyPr>
          <a:lstStyle/>
          <a:p>
            <a:pPr>
              <a:buNone/>
            </a:pPr>
            <a:r>
              <a:rPr lang="ca-ES" b="1" dirty="0" smtClean="0">
                <a:solidFill>
                  <a:srgbClr val="57A7A6"/>
                </a:solidFill>
              </a:rPr>
              <a:t>3. Estudi de demanda del transport públic</a:t>
            </a:r>
          </a:p>
          <a:p>
            <a:pPr>
              <a:buNone/>
            </a:pPr>
            <a:r>
              <a:rPr lang="ca-ES" sz="2000" b="1" dirty="0" smtClean="0"/>
              <a:t>3.3. Estimació dels estalvis de temps</a:t>
            </a:r>
          </a:p>
          <a:p>
            <a:r>
              <a:rPr lang="ca-ES" sz="2000" b="1" dirty="0" smtClean="0"/>
              <a:t>La rendibilitat del projecte depèn enormement de la consideració d’estalvis de temps inferiors als 30 segons. </a:t>
            </a:r>
            <a:r>
              <a:rPr lang="ca-ES" sz="2000" dirty="0" smtClean="0"/>
              <a:t>La manca de precisió en el còmput dels mateixos pot ser crítica. Es perden uns 20M€ de </a:t>
            </a:r>
            <a:r>
              <a:rPr lang="ca-ES" sz="2000" dirty="0" err="1" smtClean="0"/>
              <a:t>VANs</a:t>
            </a:r>
            <a:r>
              <a:rPr lang="ca-ES" sz="2000" dirty="0" smtClean="0"/>
              <a:t> per cada reducció del 10% en els estalvis previstos.</a:t>
            </a: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19</a:t>
            </a:fld>
            <a:endParaRPr lang="es-ES"/>
          </a:p>
        </p:txBody>
      </p:sp>
      <p:graphicFrame>
        <p:nvGraphicFramePr>
          <p:cNvPr id="2" name="Tabla 1"/>
          <p:cNvGraphicFramePr>
            <a:graphicFrameLocks noGrp="1"/>
          </p:cNvGraphicFramePr>
          <p:nvPr>
            <p:extLst>
              <p:ext uri="{D42A27DB-BD31-4B8C-83A1-F6EECF244321}">
                <p14:modId xmlns:p14="http://schemas.microsoft.com/office/powerpoint/2010/main" val="3638516514"/>
              </p:ext>
            </p:extLst>
          </p:nvPr>
        </p:nvGraphicFramePr>
        <p:xfrm>
          <a:off x="1403648" y="3736672"/>
          <a:ext cx="5256584" cy="2356624"/>
        </p:xfrm>
        <a:graphic>
          <a:graphicData uri="http://schemas.openxmlformats.org/drawingml/2006/table">
            <a:tbl>
              <a:tblPr firstRow="1" firstCol="1" bandRow="1">
                <a:tableStyleId>{9D7B26C5-4107-4FEC-AEDC-1716B250A1EF}</a:tableStyleId>
              </a:tblPr>
              <a:tblGrid>
                <a:gridCol w="1873135"/>
                <a:gridCol w="1834944"/>
                <a:gridCol w="1548505"/>
              </a:tblGrid>
              <a:tr h="294578">
                <a:tc>
                  <a:txBody>
                    <a:bodyPr/>
                    <a:lstStyle/>
                    <a:p>
                      <a:pPr algn="l">
                        <a:lnSpc>
                          <a:spcPct val="115000"/>
                        </a:lnSpc>
                        <a:spcAft>
                          <a:spcPts val="0"/>
                        </a:spcAft>
                      </a:pPr>
                      <a:r>
                        <a:rPr lang="ca-ES" sz="1600" dirty="0">
                          <a:effectLst/>
                        </a:rPr>
                        <a:t>Desviació</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ca-ES" sz="1600">
                          <a:effectLst/>
                        </a:rPr>
                        <a:t>VANs</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ca-ES" sz="1600">
                          <a:effectLst/>
                        </a:rPr>
                        <a:t>TIRs</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4578">
                <a:tc>
                  <a:txBody>
                    <a:bodyPr/>
                    <a:lstStyle/>
                    <a:p>
                      <a:pPr algn="l">
                        <a:lnSpc>
                          <a:spcPct val="115000"/>
                        </a:lnSpc>
                        <a:spcAft>
                          <a:spcPts val="0"/>
                        </a:spcAft>
                      </a:pPr>
                      <a:r>
                        <a:rPr lang="ca-ES" sz="1600" dirty="0">
                          <a:effectLst/>
                        </a:rPr>
                        <a:t>0%</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ca-ES" sz="1600" dirty="0">
                          <a:effectLst/>
                        </a:rPr>
                        <a:t>85,725,897.44 €</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ca-ES" sz="1600" dirty="0">
                          <a:effectLst/>
                        </a:rPr>
                        <a:t>11.08%</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4578">
                <a:tc>
                  <a:txBody>
                    <a:bodyPr/>
                    <a:lstStyle/>
                    <a:p>
                      <a:pPr algn="l">
                        <a:lnSpc>
                          <a:spcPct val="115000"/>
                        </a:lnSpc>
                        <a:spcAft>
                          <a:spcPts val="0"/>
                        </a:spcAft>
                      </a:pPr>
                      <a:r>
                        <a:rPr lang="ca-ES" sz="1600" dirty="0">
                          <a:effectLst/>
                        </a:rPr>
                        <a:t>-10%</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ca-ES" sz="1600" dirty="0">
                          <a:effectLst/>
                        </a:rPr>
                        <a:t>65,714,261.82 €</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ca-ES" sz="1600">
                          <a:effectLst/>
                        </a:rPr>
                        <a:t>9.42%</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4578">
                <a:tc>
                  <a:txBody>
                    <a:bodyPr/>
                    <a:lstStyle/>
                    <a:p>
                      <a:pPr algn="l">
                        <a:lnSpc>
                          <a:spcPct val="115000"/>
                        </a:lnSpc>
                        <a:spcAft>
                          <a:spcPts val="0"/>
                        </a:spcAft>
                      </a:pPr>
                      <a:r>
                        <a:rPr lang="ca-ES" sz="1600" dirty="0" smtClean="0">
                          <a:effectLst/>
                        </a:rPr>
                        <a:t>-20% (&lt;12seg.)</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ca-ES" sz="1600">
                          <a:effectLst/>
                        </a:rPr>
                        <a:t>45,702,626.21 €</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ca-ES" sz="1600" dirty="0">
                          <a:effectLst/>
                        </a:rPr>
                        <a:t>7.64%</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4578">
                <a:tc>
                  <a:txBody>
                    <a:bodyPr/>
                    <a:lstStyle/>
                    <a:p>
                      <a:pPr algn="l">
                        <a:lnSpc>
                          <a:spcPct val="115000"/>
                        </a:lnSpc>
                        <a:spcAft>
                          <a:spcPts val="0"/>
                        </a:spcAft>
                      </a:pPr>
                      <a:r>
                        <a:rPr lang="ca-ES" sz="1600" dirty="0" smtClean="0">
                          <a:effectLst/>
                        </a:rPr>
                        <a:t>-30% (&lt;18seg.)</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ca-ES" sz="1600" dirty="0">
                          <a:effectLst/>
                        </a:rPr>
                        <a:t>25,690,990.59 €</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ca-ES" sz="1600">
                          <a:effectLst/>
                        </a:rPr>
                        <a:t>5.72%</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4578">
                <a:tc>
                  <a:txBody>
                    <a:bodyPr/>
                    <a:lstStyle/>
                    <a:p>
                      <a:pPr algn="l">
                        <a:lnSpc>
                          <a:spcPct val="115000"/>
                        </a:lnSpc>
                        <a:spcAft>
                          <a:spcPts val="0"/>
                        </a:spcAft>
                      </a:pPr>
                      <a:r>
                        <a:rPr lang="ca-ES" sz="1600" dirty="0" smtClean="0">
                          <a:effectLst/>
                        </a:rPr>
                        <a:t>-40% (&lt;30seg.)</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ca-ES" sz="1600">
                          <a:effectLst/>
                        </a:rPr>
                        <a:t>5,679,354.97 €</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ca-ES" sz="1600">
                          <a:effectLst/>
                        </a:rPr>
                        <a:t>3.63%</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4578">
                <a:tc>
                  <a:txBody>
                    <a:bodyPr/>
                    <a:lstStyle/>
                    <a:p>
                      <a:pPr algn="l">
                        <a:lnSpc>
                          <a:spcPct val="115000"/>
                        </a:lnSpc>
                        <a:spcAft>
                          <a:spcPts val="0"/>
                        </a:spcAft>
                      </a:pPr>
                      <a:r>
                        <a:rPr lang="ca-ES" sz="1600" dirty="0">
                          <a:effectLst/>
                        </a:rPr>
                        <a:t>-50%</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ca-ES" sz="1600" b="1" dirty="0">
                          <a:solidFill>
                            <a:srgbClr val="FF0000"/>
                          </a:solidFill>
                          <a:effectLst/>
                        </a:rPr>
                        <a:t>-14,332,280.64 €</a:t>
                      </a:r>
                      <a:endParaRPr lang="ca-E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ca-ES" sz="1600" b="1" dirty="0">
                          <a:solidFill>
                            <a:srgbClr val="FF0000"/>
                          </a:solidFill>
                          <a:effectLst/>
                        </a:rPr>
                        <a:t>1.37%</a:t>
                      </a:r>
                      <a:endParaRPr lang="ca-E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4578">
                <a:tc>
                  <a:txBody>
                    <a:bodyPr/>
                    <a:lstStyle/>
                    <a:p>
                      <a:pPr algn="l">
                        <a:lnSpc>
                          <a:spcPct val="115000"/>
                        </a:lnSpc>
                        <a:spcAft>
                          <a:spcPts val="0"/>
                        </a:spcAft>
                      </a:pPr>
                      <a:r>
                        <a:rPr lang="ca-ES" sz="1600" dirty="0">
                          <a:effectLst/>
                        </a:rPr>
                        <a:t>-60%</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ca-ES" sz="1600" b="1">
                          <a:solidFill>
                            <a:srgbClr val="FF0000"/>
                          </a:solidFill>
                          <a:effectLst/>
                        </a:rPr>
                        <a:t>-34,343,916.26 €</a:t>
                      </a:r>
                      <a:endParaRPr lang="ca-ES"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ca-ES" sz="1600" b="1" dirty="0">
                          <a:solidFill>
                            <a:srgbClr val="FF0000"/>
                          </a:solidFill>
                          <a:effectLst/>
                        </a:rPr>
                        <a:t>-0.99%</a:t>
                      </a:r>
                      <a:endParaRPr lang="ca-E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5" name="Rectángulo 4"/>
          <p:cNvSpPr/>
          <p:nvPr/>
        </p:nvSpPr>
        <p:spPr>
          <a:xfrm>
            <a:off x="251520" y="6207695"/>
            <a:ext cx="8064896" cy="523220"/>
          </a:xfrm>
          <a:prstGeom prst="rect">
            <a:avLst/>
          </a:prstGeom>
        </p:spPr>
        <p:txBody>
          <a:bodyPr wrap="square">
            <a:spAutoFit/>
          </a:bodyPr>
          <a:lstStyle/>
          <a:p>
            <a:pPr algn="just">
              <a:spcAft>
                <a:spcPts val="1000"/>
              </a:spcAft>
            </a:pPr>
            <a:r>
              <a:rPr lang="ca-ES" sz="1400" b="1" dirty="0">
                <a:latin typeface="Garamond" panose="02020404030301010803" pitchFamily="18" charset="0"/>
                <a:ea typeface="Calibri" panose="020F0502020204030204" pitchFamily="34" charset="0"/>
                <a:cs typeface="Times New Roman" panose="02020603050405020304" pitchFamily="18" charset="0"/>
              </a:rPr>
              <a:t>Taula 6. Impacte de les desviacions en l’estalvi de temps sobre la rendibilitat social del projecte de connexió del tramvia per la Diagonal (Font: Elaboració pròpia a partir de </a:t>
            </a:r>
            <a:r>
              <a:rPr lang="ca-ES" sz="1400" b="1" dirty="0" smtClean="0">
                <a:latin typeface="Garamond" panose="02020404030301010803" pitchFamily="18" charset="0"/>
                <a:ea typeface="Calibri" panose="020F0502020204030204" pitchFamily="34" charset="0"/>
                <a:cs typeface="Times New Roman" panose="02020603050405020304" pitchFamily="18" charset="0"/>
              </a:rPr>
              <a:t>dades estudi Ajuntament</a:t>
            </a:r>
            <a:r>
              <a:rPr lang="ca-ES" sz="1400" b="1" dirty="0">
                <a:latin typeface="Garamond" panose="02020404030301010803" pitchFamily="18" charset="0"/>
                <a:ea typeface="Calibri" panose="020F0502020204030204" pitchFamily="34" charset="0"/>
                <a:cs typeface="Times New Roman" panose="02020603050405020304" pitchFamily="18" charset="0"/>
              </a:rPr>
              <a:t>).</a:t>
            </a:r>
            <a:endParaRPr lang="ca-ES" sz="1400" b="1"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3449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5472608"/>
          </a:xfrm>
        </p:spPr>
        <p:txBody>
          <a:bodyPr>
            <a:normAutofit/>
          </a:bodyPr>
          <a:lstStyle/>
          <a:p>
            <a:pPr>
              <a:buNone/>
            </a:pPr>
            <a:r>
              <a:rPr lang="ca-ES" b="1" dirty="0">
                <a:solidFill>
                  <a:srgbClr val="57A7A6"/>
                </a:solidFill>
              </a:rPr>
              <a:t>ÍNDEX</a:t>
            </a:r>
            <a:endParaRPr lang="es-ES_tradnl" b="1" dirty="0">
              <a:solidFill>
                <a:srgbClr val="57A7A6"/>
              </a:solidFill>
            </a:endParaRPr>
          </a:p>
          <a:p>
            <a:pPr marL="457200" indent="-457200">
              <a:buFont typeface="+mj-lt"/>
              <a:buAutoNum type="arabicPeriod"/>
            </a:pPr>
            <a:r>
              <a:rPr lang="ca-ES" sz="2400" b="1" cap="all" dirty="0" smtClean="0">
                <a:solidFill>
                  <a:schemeClr val="tx1">
                    <a:lumMod val="50000"/>
                    <a:lumOff val="50000"/>
                  </a:schemeClr>
                </a:solidFill>
              </a:rPr>
              <a:t>ANTECEDENTS</a:t>
            </a:r>
          </a:p>
          <a:p>
            <a:pPr marL="457200" indent="-457200">
              <a:buFont typeface="+mj-lt"/>
              <a:buAutoNum type="arabicPeriod"/>
            </a:pPr>
            <a:r>
              <a:rPr lang="ca-ES" sz="2400" b="1" cap="all" dirty="0" smtClean="0">
                <a:solidFill>
                  <a:schemeClr val="tx1">
                    <a:lumMod val="50000"/>
                    <a:lumOff val="50000"/>
                  </a:schemeClr>
                </a:solidFill>
              </a:rPr>
              <a:t>INTRODUCCIÓ</a:t>
            </a:r>
            <a:endParaRPr lang="ca-ES" sz="2400" b="1" cap="all" dirty="0">
              <a:solidFill>
                <a:schemeClr val="tx1">
                  <a:lumMod val="50000"/>
                  <a:lumOff val="50000"/>
                </a:schemeClr>
              </a:solidFill>
            </a:endParaRPr>
          </a:p>
          <a:p>
            <a:pPr marL="457200" indent="-457200">
              <a:buFont typeface="+mj-lt"/>
              <a:buAutoNum type="arabicPeriod"/>
            </a:pPr>
            <a:r>
              <a:rPr lang="ca-ES" sz="2400" b="1" cap="all" dirty="0" smtClean="0">
                <a:solidFill>
                  <a:schemeClr val="tx1">
                    <a:lumMod val="50000"/>
                    <a:lumOff val="50000"/>
                  </a:schemeClr>
                </a:solidFill>
              </a:rPr>
              <a:t>ESTUDI </a:t>
            </a:r>
            <a:r>
              <a:rPr lang="ca-ES" sz="2400" b="1" cap="all" dirty="0">
                <a:solidFill>
                  <a:schemeClr val="tx1">
                    <a:lumMod val="50000"/>
                    <a:lumOff val="50000"/>
                  </a:schemeClr>
                </a:solidFill>
              </a:rPr>
              <a:t>DE DEMANDA DE TRANSPORT </a:t>
            </a:r>
            <a:r>
              <a:rPr lang="ca-ES" sz="2400" b="1" cap="all" dirty="0" smtClean="0">
                <a:solidFill>
                  <a:schemeClr val="tx1">
                    <a:lumMod val="50000"/>
                    <a:lumOff val="50000"/>
                  </a:schemeClr>
                </a:solidFill>
              </a:rPr>
              <a:t>PÚBLIC</a:t>
            </a:r>
          </a:p>
          <a:p>
            <a:pPr marL="457200" indent="-457200">
              <a:buFont typeface="+mj-lt"/>
              <a:buAutoNum type="arabicPeriod"/>
            </a:pPr>
            <a:r>
              <a:rPr lang="ca-ES" sz="2400" b="1" cap="all" dirty="0" smtClean="0">
                <a:solidFill>
                  <a:schemeClr val="tx1">
                    <a:lumMod val="50000"/>
                    <a:lumOff val="50000"/>
                  </a:schemeClr>
                </a:solidFill>
              </a:rPr>
              <a:t>DESPESES </a:t>
            </a:r>
            <a:r>
              <a:rPr lang="ca-ES" sz="2400" b="1" cap="all" dirty="0">
                <a:solidFill>
                  <a:schemeClr val="tx1">
                    <a:lumMod val="50000"/>
                    <a:lumOff val="50000"/>
                  </a:schemeClr>
                </a:solidFill>
              </a:rPr>
              <a:t>ASSOCIADES A LA INVERSIÓ</a:t>
            </a:r>
          </a:p>
          <a:p>
            <a:pPr marL="457200" indent="-457200">
              <a:buFont typeface="+mj-lt"/>
              <a:buAutoNum type="arabicPeriod"/>
            </a:pPr>
            <a:r>
              <a:rPr lang="ca-ES" sz="2400" b="1" cap="all" dirty="0" smtClean="0">
                <a:solidFill>
                  <a:schemeClr val="tx1">
                    <a:lumMod val="50000"/>
                    <a:lumOff val="50000"/>
                  </a:schemeClr>
                </a:solidFill>
              </a:rPr>
              <a:t>ESTUDI </a:t>
            </a:r>
            <a:r>
              <a:rPr lang="ca-ES" sz="2400" b="1" cap="all" dirty="0">
                <a:solidFill>
                  <a:schemeClr val="tx1">
                    <a:lumMod val="50000"/>
                    <a:lumOff val="50000"/>
                  </a:schemeClr>
                </a:solidFill>
              </a:rPr>
              <a:t>D’IMPACTES MEDI AMBIENTALS</a:t>
            </a:r>
          </a:p>
          <a:p>
            <a:pPr marL="457200" indent="-457200">
              <a:buFont typeface="+mj-lt"/>
              <a:buAutoNum type="arabicPeriod"/>
            </a:pPr>
            <a:r>
              <a:rPr lang="ca-ES" sz="2400" b="1" cap="all" dirty="0" smtClean="0">
                <a:solidFill>
                  <a:schemeClr val="tx1">
                    <a:lumMod val="50000"/>
                    <a:lumOff val="50000"/>
                  </a:schemeClr>
                </a:solidFill>
              </a:rPr>
              <a:t>ESTUDI </a:t>
            </a:r>
            <a:r>
              <a:rPr lang="ca-ES" sz="2400" b="1" cap="all" dirty="0">
                <a:solidFill>
                  <a:schemeClr val="tx1">
                    <a:lumMod val="50000"/>
                    <a:lumOff val="50000"/>
                  </a:schemeClr>
                </a:solidFill>
              </a:rPr>
              <a:t>DE TRÀNSIT (TRANSPORT </a:t>
            </a:r>
            <a:r>
              <a:rPr lang="ca-ES" sz="2400" b="1" cap="all" dirty="0" smtClean="0">
                <a:solidFill>
                  <a:schemeClr val="tx1">
                    <a:lumMod val="50000"/>
                    <a:lumOff val="50000"/>
                  </a:schemeClr>
                </a:solidFill>
              </a:rPr>
              <a:t>PRIVAT)</a:t>
            </a:r>
          </a:p>
          <a:p>
            <a:pPr marL="457200" indent="-457200">
              <a:buFont typeface="+mj-lt"/>
              <a:buAutoNum type="arabicPeriod"/>
            </a:pPr>
            <a:r>
              <a:rPr lang="ca-ES" sz="2400" b="1" cap="all" dirty="0" smtClean="0">
                <a:solidFill>
                  <a:schemeClr val="tx1">
                    <a:lumMod val="50000"/>
                    <a:lumOff val="50000"/>
                  </a:schemeClr>
                </a:solidFill>
              </a:rPr>
              <a:t>Conclusions</a:t>
            </a:r>
            <a:endParaRPr lang="ca-ES" sz="2400" b="1" cap="all" dirty="0">
              <a:solidFill>
                <a:schemeClr val="tx1">
                  <a:lumMod val="50000"/>
                  <a:lumOff val="50000"/>
                </a:schemeClr>
              </a:solidFill>
            </a:endParaRPr>
          </a:p>
          <a:p>
            <a:pPr>
              <a:buNone/>
            </a:pPr>
            <a:r>
              <a:rPr lang="ca-ES" sz="2000" dirty="0" smtClean="0"/>
              <a:t/>
            </a:r>
            <a:br>
              <a:rPr lang="ca-ES" sz="2000" dirty="0" smtClean="0"/>
            </a:br>
            <a:r>
              <a:rPr lang="ca-ES" sz="2000" dirty="0" smtClean="0"/>
              <a:t> </a:t>
            </a:r>
            <a:endParaRPr lang="es-ES_tradnl" sz="2000" dirty="0" smtClean="0"/>
          </a:p>
          <a:p>
            <a:pPr>
              <a:buNone/>
            </a:pPr>
            <a:endParaRPr lang="ca-ES" sz="2000" dirty="0" smtClean="0"/>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13791" y="1052736"/>
            <a:ext cx="8208912" cy="1512168"/>
          </a:xfrm>
        </p:spPr>
        <p:txBody>
          <a:bodyPr>
            <a:normAutofit/>
          </a:bodyPr>
          <a:lstStyle/>
          <a:p>
            <a:pPr>
              <a:buNone/>
            </a:pPr>
            <a:r>
              <a:rPr lang="ca-ES" b="1" dirty="0" smtClean="0">
                <a:solidFill>
                  <a:srgbClr val="57A7A6"/>
                </a:solidFill>
              </a:rPr>
              <a:t>3. Estudi de demanda del transport públic</a:t>
            </a:r>
          </a:p>
          <a:p>
            <a:pPr>
              <a:buNone/>
            </a:pPr>
            <a:r>
              <a:rPr lang="ca-ES" sz="2000" b="1" dirty="0" smtClean="0"/>
              <a:t>3.3. </a:t>
            </a:r>
            <a:r>
              <a:rPr lang="fr-FR" sz="2000" b="1" dirty="0" err="1" smtClean="0"/>
              <a:t>Estimació</a:t>
            </a:r>
            <a:r>
              <a:rPr lang="fr-FR" sz="2000" b="1" dirty="0" smtClean="0"/>
              <a:t> </a:t>
            </a:r>
            <a:r>
              <a:rPr lang="fr-FR" sz="2000" b="1" dirty="0" err="1"/>
              <a:t>dels</a:t>
            </a:r>
            <a:r>
              <a:rPr lang="fr-FR" sz="2000" b="1" dirty="0"/>
              <a:t> </a:t>
            </a:r>
            <a:r>
              <a:rPr lang="fr-FR" sz="2000" b="1" dirty="0" err="1"/>
              <a:t>estalvis</a:t>
            </a:r>
            <a:r>
              <a:rPr lang="fr-FR" sz="2000" b="1" dirty="0"/>
              <a:t> de </a:t>
            </a:r>
            <a:r>
              <a:rPr lang="fr-FR" sz="2000" b="1" dirty="0" smtClean="0"/>
              <a:t>temps</a:t>
            </a:r>
            <a:endParaRPr lang="fr-FR" sz="2000" b="1" dirty="0"/>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20</a:t>
            </a:fld>
            <a:endParaRPr lang="es-ES"/>
          </a:p>
        </p:txBody>
      </p:sp>
      <p:graphicFrame>
        <p:nvGraphicFramePr>
          <p:cNvPr id="2" name="Tabla 1"/>
          <p:cNvGraphicFramePr>
            <a:graphicFrameLocks noGrp="1"/>
          </p:cNvGraphicFramePr>
          <p:nvPr>
            <p:extLst>
              <p:ext uri="{D42A27DB-BD31-4B8C-83A1-F6EECF244321}">
                <p14:modId xmlns:p14="http://schemas.microsoft.com/office/powerpoint/2010/main" val="2892980879"/>
              </p:ext>
            </p:extLst>
          </p:nvPr>
        </p:nvGraphicFramePr>
        <p:xfrm>
          <a:off x="930526" y="2420888"/>
          <a:ext cx="6849560" cy="3435096"/>
        </p:xfrm>
        <a:graphic>
          <a:graphicData uri="http://schemas.openxmlformats.org/drawingml/2006/table">
            <a:tbl>
              <a:tblPr firstRow="1" firstCol="1" bandRow="1">
                <a:tableStyleId>{9D7B26C5-4107-4FEC-AEDC-1716B250A1EF}</a:tableStyleId>
              </a:tblPr>
              <a:tblGrid>
                <a:gridCol w="1626085"/>
                <a:gridCol w="1372652"/>
                <a:gridCol w="1372652"/>
                <a:gridCol w="1342514"/>
                <a:gridCol w="1135657"/>
              </a:tblGrid>
              <a:tr h="190500">
                <a:tc>
                  <a:txBody>
                    <a:bodyPr/>
                    <a:lstStyle/>
                    <a:p>
                      <a:pPr algn="l">
                        <a:lnSpc>
                          <a:spcPct val="115000"/>
                        </a:lnSpc>
                        <a:spcAft>
                          <a:spcPts val="0"/>
                        </a:spcAft>
                      </a:pPr>
                      <a:r>
                        <a:rPr lang="ca-ES" sz="1400">
                          <a:effectLst/>
                        </a:rPr>
                        <a:t>Desv. estalvi temps</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ca-ES" sz="1400">
                          <a:effectLst/>
                        </a:rPr>
                        <a:t>Tend.10 anys</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ca-ES" sz="1400">
                          <a:effectLst/>
                        </a:rPr>
                        <a:t>Tend&gt;10anys</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VANs</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TIR</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l">
                        <a:lnSpc>
                          <a:spcPct val="115000"/>
                        </a:lnSpc>
                        <a:spcAft>
                          <a:spcPts val="0"/>
                        </a:spcAft>
                      </a:pPr>
                      <a:r>
                        <a:rPr lang="ca-ES" sz="1400">
                          <a:effectLst/>
                        </a:rPr>
                        <a:t>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1.50%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1.00%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85,652,162.25 €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11.08%</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l">
                        <a:lnSpc>
                          <a:spcPct val="115000"/>
                        </a:lnSpc>
                        <a:spcAft>
                          <a:spcPts val="0"/>
                        </a:spcAft>
                      </a:pPr>
                      <a:r>
                        <a:rPr lang="ca-ES" sz="1400">
                          <a:effectLst/>
                        </a:rPr>
                        <a:t>-20% (&lt;12seg.)</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1.50%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1.00%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45,643,638.06 €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7.64%</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l">
                        <a:lnSpc>
                          <a:spcPct val="115000"/>
                        </a:lnSpc>
                        <a:spcAft>
                          <a:spcPts val="0"/>
                        </a:spcAft>
                      </a:pPr>
                      <a:r>
                        <a:rPr lang="ca-ES" sz="1400">
                          <a:effectLst/>
                        </a:rPr>
                        <a:t>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1.00%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0.50%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38,552,375.13 €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7.14%</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l">
                        <a:lnSpc>
                          <a:spcPct val="115000"/>
                        </a:lnSpc>
                        <a:spcAft>
                          <a:spcPts val="0"/>
                        </a:spcAft>
                      </a:pPr>
                      <a:r>
                        <a:rPr lang="ca-ES" sz="1400">
                          <a:effectLst/>
                        </a:rPr>
                        <a:t>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0.50%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31,947,460.46 €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6.63%</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l">
                        <a:lnSpc>
                          <a:spcPct val="115000"/>
                        </a:lnSpc>
                        <a:spcAft>
                          <a:spcPts val="0"/>
                        </a:spcAft>
                      </a:pPr>
                      <a:r>
                        <a:rPr lang="ca-ES" sz="1400">
                          <a:effectLst/>
                        </a:rPr>
                        <a:t>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0.00%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27,882,565.82 €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6.26%</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l">
                        <a:lnSpc>
                          <a:spcPct val="115000"/>
                        </a:lnSpc>
                        <a:spcAft>
                          <a:spcPts val="0"/>
                        </a:spcAft>
                      </a:pPr>
                      <a:r>
                        <a:rPr lang="ca-ES" sz="1400">
                          <a:effectLst/>
                        </a:rPr>
                        <a:t>-30% (&lt;18seg.)</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1.50%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1.00%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25,639,375.96 €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5.71%</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l">
                        <a:lnSpc>
                          <a:spcPct val="115000"/>
                        </a:lnSpc>
                        <a:spcAft>
                          <a:spcPts val="0"/>
                        </a:spcAft>
                      </a:pPr>
                      <a:r>
                        <a:rPr lang="ca-ES" sz="1400">
                          <a:effectLst/>
                        </a:rPr>
                        <a:t>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1.00%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0.50%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19,434,520.90 €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5.17%</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l">
                        <a:lnSpc>
                          <a:spcPct val="115000"/>
                        </a:lnSpc>
                        <a:spcAft>
                          <a:spcPts val="0"/>
                        </a:spcAft>
                      </a:pPr>
                      <a:r>
                        <a:rPr lang="ca-ES" sz="1400">
                          <a:effectLst/>
                        </a:rPr>
                        <a:t>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0.50%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13,655,220.56 €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4.61%</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l">
                        <a:lnSpc>
                          <a:spcPct val="115000"/>
                        </a:lnSpc>
                        <a:spcAft>
                          <a:spcPts val="0"/>
                        </a:spcAft>
                      </a:pPr>
                      <a:r>
                        <a:rPr lang="ca-ES" sz="1400">
                          <a:effectLst/>
                        </a:rPr>
                        <a:t>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0.00%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10,098,437.75 €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4.22%</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l">
                        <a:lnSpc>
                          <a:spcPct val="115000"/>
                        </a:lnSpc>
                        <a:spcAft>
                          <a:spcPts val="0"/>
                        </a:spcAft>
                      </a:pPr>
                      <a:r>
                        <a:rPr lang="ca-ES" sz="1400">
                          <a:effectLst/>
                        </a:rPr>
                        <a:t>-40% (&lt;30seg.)</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1.50%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1.00%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5,635,113.86 €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3.62%</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l">
                        <a:lnSpc>
                          <a:spcPct val="115000"/>
                        </a:lnSpc>
                        <a:spcAft>
                          <a:spcPts val="0"/>
                        </a:spcAft>
                      </a:pPr>
                      <a:r>
                        <a:rPr lang="ca-ES" sz="1400">
                          <a:effectLst/>
                        </a:rPr>
                        <a:t>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1.00%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0.50%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316,666.66 €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a:effectLst/>
                        </a:rPr>
                        <a:t>3.04%</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l">
                        <a:lnSpc>
                          <a:spcPct val="115000"/>
                        </a:lnSpc>
                        <a:spcAft>
                          <a:spcPts val="0"/>
                        </a:spcAft>
                      </a:pPr>
                      <a:r>
                        <a:rPr lang="ca-ES" sz="1400">
                          <a:effectLst/>
                        </a:rPr>
                        <a:t>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0.50%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b="1" dirty="0">
                          <a:solidFill>
                            <a:srgbClr val="FF0000"/>
                          </a:solidFill>
                          <a:effectLst/>
                        </a:rPr>
                        <a:t>-4,637,019.34 €</a:t>
                      </a:r>
                      <a:endParaRPr lang="ca-ES" sz="14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b="1">
                          <a:solidFill>
                            <a:srgbClr val="FF0000"/>
                          </a:solidFill>
                          <a:effectLst/>
                        </a:rPr>
                        <a:t>2.44%</a:t>
                      </a:r>
                      <a:endParaRPr lang="ca-ES" sz="1400" b="1">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l">
                        <a:lnSpc>
                          <a:spcPct val="115000"/>
                        </a:lnSpc>
                        <a:spcAft>
                          <a:spcPts val="0"/>
                        </a:spcAft>
                      </a:pPr>
                      <a:r>
                        <a:rPr lang="ca-ES" sz="1400">
                          <a:effectLst/>
                        </a:rPr>
                        <a:t>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0.00%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a-ES" sz="1400">
                          <a:effectLst/>
                        </a:rPr>
                        <a:t>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b="1" dirty="0">
                          <a:solidFill>
                            <a:srgbClr val="FF0000"/>
                          </a:solidFill>
                          <a:effectLst/>
                        </a:rPr>
                        <a:t>-7,685,690.32 €</a:t>
                      </a:r>
                      <a:endParaRPr lang="ca-ES" sz="14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a-ES" sz="1400" b="1" dirty="0">
                          <a:solidFill>
                            <a:srgbClr val="FF0000"/>
                          </a:solidFill>
                          <a:effectLst/>
                        </a:rPr>
                        <a:t>2.05%</a:t>
                      </a:r>
                      <a:endParaRPr lang="ca-ES" sz="14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6" name="Rectángulo 5"/>
          <p:cNvSpPr/>
          <p:nvPr/>
        </p:nvSpPr>
        <p:spPr>
          <a:xfrm>
            <a:off x="251520" y="5930696"/>
            <a:ext cx="7992888" cy="738664"/>
          </a:xfrm>
          <a:prstGeom prst="rect">
            <a:avLst/>
          </a:prstGeom>
        </p:spPr>
        <p:txBody>
          <a:bodyPr wrap="square">
            <a:spAutoFit/>
          </a:bodyPr>
          <a:lstStyle/>
          <a:p>
            <a:pPr algn="just">
              <a:spcAft>
                <a:spcPts val="1000"/>
              </a:spcAft>
            </a:pPr>
            <a:r>
              <a:rPr lang="ca-ES" sz="1400" b="1" dirty="0">
                <a:latin typeface="Garamond" panose="02020404030301010803" pitchFamily="18" charset="0"/>
                <a:ea typeface="Calibri" panose="020F0502020204030204" pitchFamily="34" charset="0"/>
                <a:cs typeface="Times New Roman" panose="02020603050405020304" pitchFamily="18" charset="0"/>
              </a:rPr>
              <a:t>Taula 7. Combinació de l’impacte de les desviacions en l’estalvi de temps i tendència de creixement de la demanda sobre la rendibilitat social del projecte de connexió del tramvia per la Diagonal (Font: Elaboració pròpia a partir de les dades de l’estudi de l’Ajuntament).</a:t>
            </a:r>
            <a:endParaRPr lang="ca-ES" sz="1400" b="1"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491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5688632"/>
          </a:xfrm>
        </p:spPr>
        <p:txBody>
          <a:bodyPr>
            <a:normAutofit/>
          </a:bodyPr>
          <a:lstStyle/>
          <a:p>
            <a:pPr>
              <a:buNone/>
            </a:pPr>
            <a:r>
              <a:rPr lang="ca-ES" b="1" dirty="0" smtClean="0">
                <a:solidFill>
                  <a:srgbClr val="57A7A6"/>
                </a:solidFill>
              </a:rPr>
              <a:t>3. Estudi de demanda del transport públic</a:t>
            </a:r>
          </a:p>
          <a:p>
            <a:pPr>
              <a:buNone/>
            </a:pPr>
            <a:r>
              <a:rPr lang="ca-ES" sz="2400" b="1" dirty="0" smtClean="0"/>
              <a:t>3.4. </a:t>
            </a:r>
            <a:r>
              <a:rPr lang="es-ES" sz="2400" b="1" dirty="0" err="1"/>
              <a:t>Captació</a:t>
            </a:r>
            <a:r>
              <a:rPr lang="es-ES" sz="2400" b="1" dirty="0"/>
              <a:t> de demanda del </a:t>
            </a:r>
            <a:r>
              <a:rPr lang="es-ES" sz="2400" b="1" dirty="0" err="1"/>
              <a:t>vehicle</a:t>
            </a:r>
            <a:r>
              <a:rPr lang="es-ES" sz="2400" b="1" dirty="0"/>
              <a:t> </a:t>
            </a:r>
            <a:r>
              <a:rPr lang="es-ES" sz="2400" b="1" dirty="0" err="1"/>
              <a:t>privat</a:t>
            </a:r>
            <a:r>
              <a:rPr lang="es-ES" sz="2400" b="1" dirty="0"/>
              <a:t> i demanda </a:t>
            </a:r>
            <a:r>
              <a:rPr lang="es-ES" sz="2400" b="1" dirty="0" err="1"/>
              <a:t>induïda</a:t>
            </a:r>
            <a:endParaRPr lang="es-ES" sz="2400" b="1" dirty="0"/>
          </a:p>
          <a:p>
            <a:r>
              <a:rPr lang="ca-ES" sz="2400" dirty="0"/>
              <a:t>N</a:t>
            </a:r>
            <a:r>
              <a:rPr lang="ca-ES" sz="2400" dirty="0" smtClean="0"/>
              <a:t>o contempla cap benefici pels usuaris captats pel tramvia. Assumeix </a:t>
            </a:r>
            <a:r>
              <a:rPr lang="ca-ES" sz="2400" dirty="0"/>
              <a:t>que </a:t>
            </a:r>
            <a:r>
              <a:rPr lang="ca-ES" sz="2400" b="1" dirty="0" smtClean="0"/>
              <a:t>no </a:t>
            </a:r>
            <a:r>
              <a:rPr lang="ca-ES" sz="2400" b="1" dirty="0"/>
              <a:t>guanyaran ni perdran temps per canviar de mode</a:t>
            </a:r>
            <a:r>
              <a:rPr lang="ca-ES" sz="2400" dirty="0"/>
              <a:t> (veure p.14 del </a:t>
            </a:r>
            <a:r>
              <a:rPr lang="ca-ES" sz="2400" dirty="0" err="1"/>
              <a:t>pdf</a:t>
            </a:r>
            <a:r>
              <a:rPr lang="ca-ES" sz="2400" dirty="0"/>
              <a:t> de l’estudi</a:t>
            </a:r>
            <a:r>
              <a:rPr lang="ca-ES" sz="2400" dirty="0" smtClean="0"/>
              <a:t>) → </a:t>
            </a:r>
            <a:r>
              <a:rPr lang="ca-ES" sz="2400" b="1" dirty="0" smtClean="0"/>
              <a:t>contradiu la hipòtesis de l’estudi de demanda</a:t>
            </a:r>
            <a:r>
              <a:rPr lang="ca-ES" sz="2400" dirty="0" smtClean="0"/>
              <a:t>.</a:t>
            </a:r>
            <a:endParaRPr lang="ca-ES" sz="2400" dirty="0"/>
          </a:p>
          <a:p>
            <a:r>
              <a:rPr lang="ca-ES" sz="2400" dirty="0" smtClean="0"/>
              <a:t>El càlcul de la “captació” </a:t>
            </a:r>
            <a:r>
              <a:rPr lang="ca-ES" sz="2400" b="1" dirty="0"/>
              <a:t>assumeix que només TP canvia d’utilitat</a:t>
            </a:r>
            <a:r>
              <a:rPr lang="ca-ES" sz="2400" dirty="0"/>
              <a:t> mentre la del VP es manté constant  → </a:t>
            </a:r>
            <a:r>
              <a:rPr lang="ca-ES" sz="2400" dirty="0" smtClean="0"/>
              <a:t> Conceptualment erroni, retirar </a:t>
            </a:r>
            <a:r>
              <a:rPr lang="ca-ES" sz="2400" dirty="0"/>
              <a:t>vehicles millora condicions de trànsit (sobreestima</a:t>
            </a:r>
            <a:r>
              <a:rPr lang="ca-ES" sz="2400" dirty="0" smtClean="0"/>
              <a:t>). Cal assignació en equilibri entre modes.</a:t>
            </a:r>
          </a:p>
          <a:p>
            <a:r>
              <a:rPr lang="ca-ES" sz="2400" dirty="0" smtClean="0"/>
              <a:t>La </a:t>
            </a:r>
            <a:r>
              <a:rPr lang="ca-ES" sz="2400" b="1" dirty="0" smtClean="0"/>
              <a:t>captació d’usuaris del VP és crítica per l’estudi de trànsit</a:t>
            </a:r>
            <a:r>
              <a:rPr lang="ca-ES" sz="2400" dirty="0" smtClean="0"/>
              <a:t> (veure secció 5)</a:t>
            </a: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21</a:t>
            </a:fld>
            <a:endParaRPr lang="es-ES"/>
          </a:p>
        </p:txBody>
      </p:sp>
    </p:spTree>
    <p:extLst>
      <p:ext uri="{BB962C8B-B14F-4D97-AF65-F5344CB8AC3E}">
        <p14:creationId xmlns:p14="http://schemas.microsoft.com/office/powerpoint/2010/main" val="133536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5395515"/>
          </a:xfrm>
        </p:spPr>
        <p:txBody>
          <a:bodyPr>
            <a:normAutofit/>
          </a:bodyPr>
          <a:lstStyle/>
          <a:p>
            <a:pPr>
              <a:buNone/>
            </a:pPr>
            <a:r>
              <a:rPr lang="ca-ES" b="1" dirty="0" smtClean="0">
                <a:solidFill>
                  <a:srgbClr val="57A7A6"/>
                </a:solidFill>
              </a:rPr>
              <a:t>3. Estudi de demanda del transport públic</a:t>
            </a:r>
          </a:p>
          <a:p>
            <a:pPr>
              <a:buNone/>
            </a:pPr>
            <a:r>
              <a:rPr lang="ca-ES" sz="2000" b="1" dirty="0" smtClean="0"/>
              <a:t>3.4. </a:t>
            </a:r>
            <a:r>
              <a:rPr lang="es-ES" sz="2000" b="1" dirty="0" err="1"/>
              <a:t>Captació</a:t>
            </a:r>
            <a:r>
              <a:rPr lang="es-ES" sz="2000" b="1" dirty="0"/>
              <a:t> de demanda del </a:t>
            </a:r>
            <a:r>
              <a:rPr lang="es-ES" sz="2000" b="1" dirty="0" err="1"/>
              <a:t>vehicle</a:t>
            </a:r>
            <a:r>
              <a:rPr lang="es-ES" sz="2000" b="1" dirty="0"/>
              <a:t> </a:t>
            </a:r>
            <a:r>
              <a:rPr lang="es-ES" sz="2000" b="1" dirty="0" err="1"/>
              <a:t>privat</a:t>
            </a:r>
            <a:r>
              <a:rPr lang="es-ES" sz="2000" b="1" dirty="0"/>
              <a:t> i demanda </a:t>
            </a:r>
            <a:r>
              <a:rPr lang="es-ES" sz="2000" b="1" dirty="0" err="1"/>
              <a:t>induïda</a:t>
            </a:r>
            <a:endParaRPr lang="es-ES" sz="2000" b="1" dirty="0"/>
          </a:p>
          <a:p>
            <a:r>
              <a:rPr lang="ca-ES" sz="2000" dirty="0" smtClean="0"/>
              <a:t>La </a:t>
            </a:r>
            <a:r>
              <a:rPr lang="ca-ES" sz="2000" b="1" dirty="0" smtClean="0"/>
              <a:t>demanda induïda</a:t>
            </a:r>
            <a:r>
              <a:rPr lang="ca-ES" sz="2000" dirty="0" smtClean="0"/>
              <a:t> (nous viatges) s’assumeix com un percentatge (</a:t>
            </a:r>
            <a:r>
              <a:rPr lang="ca-ES" sz="2000" b="1" dirty="0" smtClean="0"/>
              <a:t>14,73%</a:t>
            </a:r>
            <a:r>
              <a:rPr lang="ca-ES" sz="2000" dirty="0" smtClean="0"/>
              <a:t>) sobre els captats del TP </a:t>
            </a:r>
            <a:r>
              <a:rPr lang="ca-ES" sz="2000" dirty="0"/>
              <a:t>= </a:t>
            </a:r>
            <a:r>
              <a:rPr lang="ca-ES" sz="2000" b="1" dirty="0"/>
              <a:t>12.055 </a:t>
            </a:r>
            <a:r>
              <a:rPr lang="ca-ES" sz="2000" b="1" dirty="0" err="1"/>
              <a:t>pax</a:t>
            </a:r>
            <a:r>
              <a:rPr lang="ca-ES" sz="2000" b="1" dirty="0"/>
              <a:t>/feiner</a:t>
            </a:r>
            <a:r>
              <a:rPr lang="ca-ES" sz="2000" dirty="0" smtClean="0"/>
              <a:t>. Sembla pràctica habitual ATM (antecedents 10%), però no està fonamentat.</a:t>
            </a:r>
          </a:p>
          <a:p>
            <a:r>
              <a:rPr lang="ca-ES" sz="2000" dirty="0" smtClean="0"/>
              <a:t>Manuals ACB com SAIT (2015) requereixen aplicar elasticitat de la demanda → hipòtesis d’inducció implica elasticitat extrema (-1,75).</a:t>
            </a:r>
          </a:p>
          <a:p>
            <a:r>
              <a:rPr lang="ca-ES" sz="2000" b="1" dirty="0" smtClean="0"/>
              <a:t>Evidència empírica</a:t>
            </a:r>
            <a:r>
              <a:rPr lang="ca-ES" sz="2000" dirty="0" smtClean="0"/>
              <a:t> suggereix que l’elasticitat es mou normalment entre -0,3 i -1 (</a:t>
            </a:r>
            <a:r>
              <a:rPr lang="ca-ES" sz="2000" dirty="0" err="1" smtClean="0"/>
              <a:t>Litman</a:t>
            </a:r>
            <a:r>
              <a:rPr lang="ca-ES" sz="2000" dirty="0" smtClean="0"/>
              <a:t>, 2004), amb valors específics per BCN que arriben als -0,24 (</a:t>
            </a:r>
            <a:r>
              <a:rPr lang="ca-ES" sz="2000" dirty="0" err="1" smtClean="0"/>
              <a:t>Asensio</a:t>
            </a:r>
            <a:r>
              <a:rPr lang="ca-ES" sz="2000" dirty="0" smtClean="0"/>
              <a:t>, 2002). Una regla general és aplicar -0,33 si no es tenen més dades </a:t>
            </a:r>
            <a:r>
              <a:rPr lang="ca-ES" sz="2000" dirty="0"/>
              <a:t>→ </a:t>
            </a:r>
            <a:r>
              <a:rPr lang="ca-ES" sz="2000" dirty="0" smtClean="0"/>
              <a:t>això implica inducció de </a:t>
            </a:r>
            <a:r>
              <a:rPr lang="ca-ES" sz="2000" b="1" dirty="0" smtClean="0"/>
              <a:t>2.290 </a:t>
            </a:r>
            <a:r>
              <a:rPr lang="ca-ES" sz="2000" b="1" dirty="0" err="1" smtClean="0"/>
              <a:t>pax</a:t>
            </a:r>
            <a:r>
              <a:rPr lang="ca-ES" sz="2000" b="1" dirty="0" smtClean="0"/>
              <a:t>/feiner</a:t>
            </a:r>
            <a:r>
              <a:rPr lang="ca-ES" sz="2000" dirty="0" smtClean="0"/>
              <a:t> en comptes dels 12.055 previstos (</a:t>
            </a:r>
            <a:r>
              <a:rPr lang="ca-ES" sz="2000" b="1" dirty="0" smtClean="0"/>
              <a:t>reducció del 81%</a:t>
            </a:r>
            <a:r>
              <a:rPr lang="ca-ES" sz="2000" dirty="0" smtClean="0"/>
              <a:t>).</a:t>
            </a:r>
            <a:endParaRPr lang="ca-ES" sz="2000" dirty="0"/>
          </a:p>
          <a:p>
            <a:endParaRPr lang="ca-ES" sz="2000" dirty="0"/>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22</a:t>
            </a:fld>
            <a:endParaRPr lang="es-ES"/>
          </a:p>
        </p:txBody>
      </p:sp>
    </p:spTree>
    <p:extLst>
      <p:ext uri="{BB962C8B-B14F-4D97-AF65-F5344CB8AC3E}">
        <p14:creationId xmlns:p14="http://schemas.microsoft.com/office/powerpoint/2010/main" val="3399386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5472608"/>
          </a:xfrm>
        </p:spPr>
        <p:txBody>
          <a:bodyPr>
            <a:normAutofit/>
          </a:bodyPr>
          <a:lstStyle/>
          <a:p>
            <a:pPr>
              <a:buNone/>
            </a:pPr>
            <a:r>
              <a:rPr lang="ca-ES" b="1" dirty="0" smtClean="0">
                <a:solidFill>
                  <a:srgbClr val="57A7A6"/>
                </a:solidFill>
              </a:rPr>
              <a:t>3. Estudi de demanda del transport públic</a:t>
            </a:r>
          </a:p>
          <a:p>
            <a:pPr>
              <a:buNone/>
            </a:pPr>
            <a:r>
              <a:rPr lang="ca-ES" sz="2400" b="1" dirty="0" smtClean="0"/>
              <a:t>3.5. Potencial doble comptabilització accessibilitat</a:t>
            </a:r>
          </a:p>
          <a:p>
            <a:r>
              <a:rPr lang="ca-ES" sz="2400" dirty="0" smtClean="0"/>
              <a:t>Es consideren com a beneficis la millora d’accés i major confort en el viatge (9.6M€) → suposa un 4.4% sobre el </a:t>
            </a:r>
            <a:r>
              <a:rPr lang="ca-ES" sz="2400" dirty="0" err="1" smtClean="0"/>
              <a:t>VANs</a:t>
            </a:r>
            <a:endParaRPr lang="ca-ES" sz="2400" dirty="0" smtClean="0"/>
          </a:p>
          <a:p>
            <a:r>
              <a:rPr lang="ca-ES" sz="2400" dirty="0" smtClean="0"/>
              <a:t>Defectes metodològics:</a:t>
            </a:r>
          </a:p>
          <a:p>
            <a:pPr lvl="1"/>
            <a:r>
              <a:rPr lang="ca-ES" sz="2400" b="1" dirty="0" smtClean="0"/>
              <a:t>Accessibilitat</a:t>
            </a:r>
            <a:r>
              <a:rPr lang="ca-ES" sz="2400" dirty="0" smtClean="0"/>
              <a:t> → ja inclosa en el temps de desplaçament percebut i s’incorre en doble comptabilització.</a:t>
            </a:r>
          </a:p>
          <a:p>
            <a:pPr lvl="1"/>
            <a:r>
              <a:rPr lang="ca-ES" sz="2400" b="1" dirty="0" smtClean="0"/>
              <a:t>Confort</a:t>
            </a:r>
            <a:r>
              <a:rPr lang="ca-ES" sz="2400" dirty="0" smtClean="0"/>
              <a:t> → SAIT (2015) especifica que cal deixar-ho per un anàlisi més qualitatiu a l’AMC al no disposar-se de metodologies contrastades. El </a:t>
            </a:r>
            <a:r>
              <a:rPr lang="ca-ES" sz="2400" dirty="0" err="1" smtClean="0"/>
              <a:t>VdT</a:t>
            </a:r>
            <a:r>
              <a:rPr lang="ca-ES" sz="2400" dirty="0" smtClean="0"/>
              <a:t> en part ja recull la percepció de confort.</a:t>
            </a:r>
            <a:endParaRPr lang="ca-ES" sz="2400" dirty="0"/>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23</a:t>
            </a:fld>
            <a:endParaRPr lang="es-ES"/>
          </a:p>
        </p:txBody>
      </p:sp>
    </p:spTree>
    <p:extLst>
      <p:ext uri="{BB962C8B-B14F-4D97-AF65-F5344CB8AC3E}">
        <p14:creationId xmlns:p14="http://schemas.microsoft.com/office/powerpoint/2010/main" val="1642630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1296144"/>
          </a:xfrm>
        </p:spPr>
        <p:txBody>
          <a:bodyPr>
            <a:normAutofit/>
          </a:bodyPr>
          <a:lstStyle/>
          <a:p>
            <a:pPr>
              <a:buNone/>
            </a:pPr>
            <a:r>
              <a:rPr lang="ca-ES" b="1" dirty="0" smtClean="0">
                <a:solidFill>
                  <a:srgbClr val="57A7A6"/>
                </a:solidFill>
              </a:rPr>
              <a:t>3. Estudi de demanda del transport públic</a:t>
            </a:r>
          </a:p>
          <a:p>
            <a:pPr>
              <a:buNone/>
            </a:pPr>
            <a:r>
              <a:rPr lang="ca-ES" sz="2000" b="1" dirty="0" smtClean="0"/>
              <a:t>3.5. </a:t>
            </a:r>
            <a:r>
              <a:rPr lang="es-ES" sz="2000" b="1" dirty="0" err="1" smtClean="0"/>
              <a:t>Valoració</a:t>
            </a:r>
            <a:r>
              <a:rPr lang="es-ES" sz="2000" b="1" dirty="0" smtClean="0"/>
              <a:t> </a:t>
            </a:r>
            <a:r>
              <a:rPr lang="es-ES" sz="2000" b="1" dirty="0"/>
              <a:t>conjunta de </a:t>
            </a:r>
            <a:r>
              <a:rPr lang="es-ES" sz="2000" b="1" dirty="0" err="1"/>
              <a:t>l’impacte</a:t>
            </a:r>
            <a:r>
              <a:rPr lang="es-ES" sz="2000" b="1" dirty="0"/>
              <a:t> </a:t>
            </a:r>
            <a:r>
              <a:rPr lang="es-ES" sz="2000" b="1" dirty="0" err="1"/>
              <a:t>dels</a:t>
            </a:r>
            <a:r>
              <a:rPr lang="es-ES" sz="2000" b="1" dirty="0"/>
              <a:t> </a:t>
            </a:r>
            <a:r>
              <a:rPr lang="es-ES" sz="2000" b="1" dirty="0" err="1"/>
              <a:t>aspectes</a:t>
            </a:r>
            <a:r>
              <a:rPr lang="es-ES" sz="2000" b="1" dirty="0"/>
              <a:t> </a:t>
            </a:r>
            <a:r>
              <a:rPr lang="es-ES" sz="2000" b="1" dirty="0" err="1"/>
              <a:t>analitzats</a:t>
            </a:r>
            <a:endParaRPr lang="es-ES" sz="2000" b="1" dirty="0"/>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24</a:t>
            </a:fld>
            <a:endParaRPr lang="es-ES"/>
          </a:p>
        </p:txBody>
      </p:sp>
      <p:graphicFrame>
        <p:nvGraphicFramePr>
          <p:cNvPr id="5" name="Tabla 4"/>
          <p:cNvGraphicFramePr>
            <a:graphicFrameLocks noGrp="1"/>
          </p:cNvGraphicFramePr>
          <p:nvPr>
            <p:extLst>
              <p:ext uri="{D42A27DB-BD31-4B8C-83A1-F6EECF244321}">
                <p14:modId xmlns:p14="http://schemas.microsoft.com/office/powerpoint/2010/main" val="3249757557"/>
              </p:ext>
            </p:extLst>
          </p:nvPr>
        </p:nvGraphicFramePr>
        <p:xfrm>
          <a:off x="611560" y="2309971"/>
          <a:ext cx="7488833" cy="3680460"/>
        </p:xfrm>
        <a:graphic>
          <a:graphicData uri="http://schemas.openxmlformats.org/drawingml/2006/table">
            <a:tbl>
              <a:tblPr firstRow="1" firstCol="1" bandRow="1">
                <a:tableStyleId>{9D7B26C5-4107-4FEC-AEDC-1716B250A1EF}</a:tableStyleId>
              </a:tblPr>
              <a:tblGrid>
                <a:gridCol w="1804826"/>
                <a:gridCol w="1361296"/>
                <a:gridCol w="1226366"/>
                <a:gridCol w="2007990"/>
                <a:gridCol w="1088355"/>
              </a:tblGrid>
              <a:tr h="140311">
                <a:tc>
                  <a:txBody>
                    <a:bodyPr/>
                    <a:lstStyle/>
                    <a:p>
                      <a:pPr algn="just">
                        <a:lnSpc>
                          <a:spcPct val="115000"/>
                        </a:lnSpc>
                        <a:spcAft>
                          <a:spcPts val="0"/>
                        </a:spcAft>
                      </a:pPr>
                      <a:r>
                        <a:rPr lang="ca-ES" sz="1400" dirty="0">
                          <a:effectLst/>
                        </a:rPr>
                        <a:t>Desv. Estalvi temps</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a:effectLst/>
                        </a:rPr>
                        <a:t>Desv.Induïda</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a:effectLst/>
                        </a:rPr>
                        <a:t>Desv.Tend</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dirty="0" err="1">
                          <a:effectLst/>
                        </a:rPr>
                        <a:t>VANs</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a:effectLst/>
                        </a:rPr>
                        <a:t>TIRs</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r>
              <a:tr h="140311">
                <a:tc>
                  <a:txBody>
                    <a:bodyPr/>
                    <a:lstStyle/>
                    <a:p>
                      <a:pPr algn="just">
                        <a:lnSpc>
                          <a:spcPct val="115000"/>
                        </a:lnSpc>
                        <a:spcAft>
                          <a:spcPts val="0"/>
                        </a:spcAft>
                      </a:pPr>
                      <a:r>
                        <a:rPr lang="ca-ES" sz="1400">
                          <a:effectLst/>
                        </a:rPr>
                        <a:t>Cas base</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endParaRPr lang="ca-ES" sz="1400">
                        <a:effectLst/>
                        <a:latin typeface="Calibri" panose="020F0502020204030204" pitchFamily="34" charset="0"/>
                        <a:cs typeface="Times New Roman" panose="02020603050405020304" pitchFamily="18" charset="0"/>
                      </a:endParaRPr>
                    </a:p>
                  </a:txBody>
                  <a:tcPr marL="50512" marR="50512" marT="0" marB="0"/>
                </a:tc>
                <a:tc>
                  <a:txBody>
                    <a:bodyPr/>
                    <a:lstStyle/>
                    <a:p>
                      <a:endParaRPr lang="ca-ES" sz="1400">
                        <a:effectLst/>
                        <a:latin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a:effectLst/>
                        </a:rPr>
                        <a:t>85,725,989.11 €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a:effectLst/>
                        </a:rPr>
                        <a:t>11.08%</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r>
              <a:tr h="140311">
                <a:tc>
                  <a:txBody>
                    <a:bodyPr/>
                    <a:lstStyle/>
                    <a:p>
                      <a:pPr algn="just">
                        <a:lnSpc>
                          <a:spcPct val="115000"/>
                        </a:lnSpc>
                        <a:spcAft>
                          <a:spcPts val="0"/>
                        </a:spcAft>
                      </a:pPr>
                      <a:r>
                        <a:rPr lang="ca-ES" sz="1400">
                          <a:effectLst/>
                        </a:rPr>
                        <a:t>Cas base s/access</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endParaRPr lang="ca-ES" sz="1400">
                        <a:effectLst/>
                        <a:latin typeface="Calibri" panose="020F0502020204030204" pitchFamily="34" charset="0"/>
                        <a:cs typeface="Times New Roman" panose="02020603050405020304" pitchFamily="18" charset="0"/>
                      </a:endParaRPr>
                    </a:p>
                  </a:txBody>
                  <a:tcPr marL="50512" marR="50512" marT="0" marB="0"/>
                </a:tc>
                <a:tc>
                  <a:txBody>
                    <a:bodyPr/>
                    <a:lstStyle/>
                    <a:p>
                      <a:endParaRPr lang="ca-ES" sz="1400">
                        <a:effectLst/>
                        <a:latin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a:effectLst/>
                        </a:rPr>
                        <a:t>76,059,673.11 €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dirty="0">
                          <a:effectLst/>
                        </a:rPr>
                        <a:t>9.91%</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r>
              <a:tr h="140311">
                <a:tc>
                  <a:txBody>
                    <a:bodyPr/>
                    <a:lstStyle/>
                    <a:p>
                      <a:pPr algn="just">
                        <a:lnSpc>
                          <a:spcPct val="115000"/>
                        </a:lnSpc>
                        <a:spcAft>
                          <a:spcPts val="0"/>
                        </a:spcAft>
                      </a:pPr>
                      <a:r>
                        <a:rPr lang="ca-ES" sz="1400" dirty="0">
                          <a:effectLst/>
                        </a:rPr>
                        <a:t>0%</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dirty="0">
                          <a:effectLst/>
                        </a:rPr>
                        <a:t>-20%</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a:effectLst/>
                        </a:rPr>
                        <a:t>(0%;0%)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dirty="0">
                          <a:effectLst/>
                        </a:rPr>
                        <a:t>51,354,642.63 €</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dirty="0">
                          <a:effectLst/>
                        </a:rPr>
                        <a:t>8.41%</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r>
              <a:tr h="140311">
                <a:tc>
                  <a:txBody>
                    <a:bodyPr/>
                    <a:lstStyle/>
                    <a:p>
                      <a:pPr algn="just">
                        <a:lnSpc>
                          <a:spcPct val="115000"/>
                        </a:lnSpc>
                        <a:spcAft>
                          <a:spcPts val="0"/>
                        </a:spcAft>
                      </a:pP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dirty="0">
                          <a:effectLst/>
                        </a:rPr>
                        <a:t>-40%</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a:effectLst/>
                        </a:rPr>
                        <a:t>(0%;0%)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a:effectLst/>
                        </a:rPr>
                        <a:t>48,915,069.09 €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dirty="0">
                          <a:effectLst/>
                        </a:rPr>
                        <a:t>8.18%</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r>
              <a:tr h="140311">
                <a:tc>
                  <a:txBody>
                    <a:bodyPr/>
                    <a:lstStyle/>
                    <a:p>
                      <a:pPr algn="just">
                        <a:lnSpc>
                          <a:spcPct val="115000"/>
                        </a:lnSpc>
                        <a:spcAft>
                          <a:spcPts val="0"/>
                        </a:spcAft>
                      </a:pP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dirty="0">
                          <a:effectLst/>
                        </a:rPr>
                        <a:t>-60%</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a:effectLst/>
                        </a:rPr>
                        <a:t>(0%;0%)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a:effectLst/>
                        </a:rPr>
                        <a:t>46,475,495.54 €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dirty="0">
                          <a:effectLst/>
                        </a:rPr>
                        <a:t>7.94%</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r>
              <a:tr h="140311">
                <a:tc>
                  <a:txBody>
                    <a:bodyPr/>
                    <a:lstStyle/>
                    <a:p>
                      <a:pPr algn="just">
                        <a:lnSpc>
                          <a:spcPct val="115000"/>
                        </a:lnSpc>
                        <a:spcAft>
                          <a:spcPts val="0"/>
                        </a:spcAft>
                      </a:pPr>
                      <a:r>
                        <a:rPr lang="ca-ES" sz="1400" dirty="0">
                          <a:effectLst/>
                        </a:rPr>
                        <a:t>-20% (&lt;12seg.)</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dirty="0">
                          <a:effectLst/>
                        </a:rPr>
                        <a:t>-20%</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a:effectLst/>
                        </a:rPr>
                        <a:t>(0%;0%)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a:effectLst/>
                        </a:rPr>
                        <a:t>16,272,359.16 €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a:effectLst/>
                        </a:rPr>
                        <a:t>4.82%</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r>
              <a:tr h="140311">
                <a:tc>
                  <a:txBody>
                    <a:bodyPr/>
                    <a:lstStyle/>
                    <a:p>
                      <a:pPr algn="just">
                        <a:lnSpc>
                          <a:spcPct val="115000"/>
                        </a:lnSpc>
                        <a:spcAft>
                          <a:spcPts val="0"/>
                        </a:spcAft>
                      </a:pP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dirty="0" smtClean="0">
                          <a:effectLst/>
                        </a:rPr>
                        <a:t>-40</a:t>
                      </a:r>
                      <a:r>
                        <a:rPr lang="ca-ES" sz="1400" dirty="0">
                          <a:effectLst/>
                        </a:rPr>
                        <a:t>%</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a:effectLst/>
                        </a:rPr>
                        <a:t>(0%;0%)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a:effectLst/>
                        </a:rPr>
                        <a:t>14,320,700.33 €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dirty="0">
                          <a:effectLst/>
                        </a:rPr>
                        <a:t>4.60%</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r>
              <a:tr h="140311">
                <a:tc>
                  <a:txBody>
                    <a:bodyPr/>
                    <a:lstStyle/>
                    <a:p>
                      <a:pPr algn="just">
                        <a:lnSpc>
                          <a:spcPct val="115000"/>
                        </a:lnSpc>
                        <a:spcAft>
                          <a:spcPts val="0"/>
                        </a:spcAft>
                      </a:pP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dirty="0" smtClean="0">
                          <a:effectLst/>
                        </a:rPr>
                        <a:t>-60</a:t>
                      </a:r>
                      <a:r>
                        <a:rPr lang="ca-ES" sz="1400" dirty="0">
                          <a:effectLst/>
                        </a:rPr>
                        <a:t>%</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a:effectLst/>
                        </a:rPr>
                        <a:t>(0%;0%)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a:effectLst/>
                        </a:rPr>
                        <a:t>12,369,041.49 €</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dirty="0">
                          <a:effectLst/>
                        </a:rPr>
                        <a:t>4.39%</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r>
              <a:tr h="140311">
                <a:tc>
                  <a:txBody>
                    <a:bodyPr/>
                    <a:lstStyle/>
                    <a:p>
                      <a:pPr algn="just">
                        <a:lnSpc>
                          <a:spcPct val="115000"/>
                        </a:lnSpc>
                        <a:spcAft>
                          <a:spcPts val="0"/>
                        </a:spcAft>
                      </a:pPr>
                      <a:r>
                        <a:rPr lang="ca-ES" sz="1400" dirty="0">
                          <a:effectLst/>
                        </a:rPr>
                        <a:t>-30% (&lt;18seg.)</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dirty="0">
                          <a:effectLst/>
                        </a:rPr>
                        <a:t>-20%</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a:effectLst/>
                        </a:rPr>
                        <a:t>(0%;0%)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b="1" dirty="0">
                          <a:solidFill>
                            <a:srgbClr val="FF0000"/>
                          </a:solidFill>
                          <a:effectLst/>
                        </a:rPr>
                        <a:t>-1,268,782.57 €</a:t>
                      </a:r>
                      <a:endParaRPr lang="ca-ES" sz="14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b="0" dirty="0">
                          <a:solidFill>
                            <a:srgbClr val="FF0000"/>
                          </a:solidFill>
                          <a:effectLst/>
                        </a:rPr>
                        <a:t>2.85%</a:t>
                      </a:r>
                      <a:endParaRPr lang="ca-ES" sz="1400" b="0"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r>
              <a:tr h="140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a-ES" sz="1400" dirty="0" smtClean="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dirty="0">
                          <a:effectLst/>
                        </a:rPr>
                        <a:t>-40%</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a:effectLst/>
                        </a:rPr>
                        <a:t>(0%;0%)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b="1" dirty="0">
                          <a:solidFill>
                            <a:srgbClr val="FF0000"/>
                          </a:solidFill>
                          <a:effectLst/>
                        </a:rPr>
                        <a:t>-2,976,484.06 €</a:t>
                      </a:r>
                      <a:endParaRPr lang="ca-ES" sz="14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b="0" dirty="0">
                          <a:solidFill>
                            <a:srgbClr val="FF0000"/>
                          </a:solidFill>
                          <a:effectLst/>
                        </a:rPr>
                        <a:t>2.66%</a:t>
                      </a:r>
                      <a:endParaRPr lang="ca-ES" sz="1400" b="0"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r>
              <a:tr h="140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a-ES" sz="1400" dirty="0" smtClean="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dirty="0">
                          <a:effectLst/>
                        </a:rPr>
                        <a:t>-60%</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a:effectLst/>
                        </a:rPr>
                        <a:t>(0%;0%)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b="1" dirty="0">
                          <a:solidFill>
                            <a:srgbClr val="FF0000"/>
                          </a:solidFill>
                          <a:effectLst/>
                        </a:rPr>
                        <a:t>-4,684,185.54 €</a:t>
                      </a:r>
                      <a:endParaRPr lang="ca-ES" sz="14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b="0" dirty="0">
                          <a:solidFill>
                            <a:srgbClr val="FF0000"/>
                          </a:solidFill>
                          <a:effectLst/>
                        </a:rPr>
                        <a:t>2.46%</a:t>
                      </a:r>
                      <a:endParaRPr lang="ca-ES" sz="1400" b="0"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r>
              <a:tr h="140311">
                <a:tc>
                  <a:txBody>
                    <a:bodyPr/>
                    <a:lstStyle/>
                    <a:p>
                      <a:pPr algn="just">
                        <a:lnSpc>
                          <a:spcPct val="115000"/>
                        </a:lnSpc>
                        <a:spcAft>
                          <a:spcPts val="0"/>
                        </a:spcAft>
                      </a:pPr>
                      <a:r>
                        <a:rPr lang="ca-ES" sz="1400" dirty="0">
                          <a:effectLst/>
                        </a:rPr>
                        <a:t>-40% (&lt;30seg.)</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dirty="0">
                          <a:effectLst/>
                        </a:rPr>
                        <a:t>-20%</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a:effectLst/>
                        </a:rPr>
                        <a:t>(0%;0%)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b="1" dirty="0">
                          <a:solidFill>
                            <a:srgbClr val="FF0000"/>
                          </a:solidFill>
                          <a:effectLst/>
                        </a:rPr>
                        <a:t>-18,809,924.31 €</a:t>
                      </a:r>
                      <a:endParaRPr lang="ca-ES" sz="14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b="0" dirty="0">
                          <a:solidFill>
                            <a:srgbClr val="FF0000"/>
                          </a:solidFill>
                          <a:effectLst/>
                        </a:rPr>
                        <a:t>0.82%</a:t>
                      </a:r>
                      <a:endParaRPr lang="ca-ES" sz="1400" b="0"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r>
              <a:tr h="140311">
                <a:tc>
                  <a:txBody>
                    <a:bodyPr/>
                    <a:lstStyle/>
                    <a:p>
                      <a:pPr algn="just">
                        <a:lnSpc>
                          <a:spcPct val="115000"/>
                        </a:lnSpc>
                        <a:spcAft>
                          <a:spcPts val="0"/>
                        </a:spcAft>
                      </a:pP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dirty="0">
                          <a:effectLst/>
                        </a:rPr>
                        <a:t>-40%</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a:effectLst/>
                        </a:rPr>
                        <a:t>(0%;0%)</a:t>
                      </a:r>
                      <a:endParaRPr lang="ca-ES" sz="140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b="1" dirty="0">
                          <a:solidFill>
                            <a:srgbClr val="FF0000"/>
                          </a:solidFill>
                          <a:effectLst/>
                        </a:rPr>
                        <a:t>-20,273,668.44 €</a:t>
                      </a:r>
                      <a:endParaRPr lang="ca-ES" sz="14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b="0" dirty="0">
                          <a:solidFill>
                            <a:srgbClr val="FF0000"/>
                          </a:solidFill>
                          <a:effectLst/>
                        </a:rPr>
                        <a:t>0.64%</a:t>
                      </a:r>
                      <a:endParaRPr lang="ca-ES" sz="1400" b="0"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r>
              <a:tr h="140311">
                <a:tc>
                  <a:txBody>
                    <a:bodyPr/>
                    <a:lstStyle/>
                    <a:p>
                      <a:pPr algn="just">
                        <a:lnSpc>
                          <a:spcPct val="115000"/>
                        </a:lnSpc>
                        <a:spcAft>
                          <a:spcPts val="0"/>
                        </a:spcAft>
                      </a:pP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dirty="0">
                          <a:effectLst/>
                        </a:rPr>
                        <a:t>-60%</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just">
                        <a:lnSpc>
                          <a:spcPct val="115000"/>
                        </a:lnSpc>
                        <a:spcAft>
                          <a:spcPts val="0"/>
                        </a:spcAft>
                      </a:pPr>
                      <a:r>
                        <a:rPr lang="ca-ES" sz="1400" dirty="0">
                          <a:effectLst/>
                        </a:rPr>
                        <a:t>(0%;0%)</a:t>
                      </a:r>
                      <a:endParaRPr lang="ca-E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b="1">
                          <a:solidFill>
                            <a:srgbClr val="FF0000"/>
                          </a:solidFill>
                          <a:effectLst/>
                        </a:rPr>
                        <a:t>-21,737,412.56 €</a:t>
                      </a:r>
                      <a:endParaRPr lang="ca-ES" sz="1400" b="1">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c>
                  <a:txBody>
                    <a:bodyPr/>
                    <a:lstStyle/>
                    <a:p>
                      <a:pPr algn="r">
                        <a:lnSpc>
                          <a:spcPct val="115000"/>
                        </a:lnSpc>
                        <a:spcAft>
                          <a:spcPts val="0"/>
                        </a:spcAft>
                      </a:pPr>
                      <a:r>
                        <a:rPr lang="ca-ES" sz="1400" b="0" dirty="0">
                          <a:solidFill>
                            <a:srgbClr val="FF0000"/>
                          </a:solidFill>
                          <a:effectLst/>
                        </a:rPr>
                        <a:t>0.47%</a:t>
                      </a:r>
                      <a:endParaRPr lang="ca-ES" sz="1400" b="0"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50512" marR="50512" marT="0" marB="0"/>
                </a:tc>
              </a:tr>
            </a:tbl>
          </a:graphicData>
        </a:graphic>
      </p:graphicFrame>
      <p:sp>
        <p:nvSpPr>
          <p:cNvPr id="6" name="Rectángulo 5"/>
          <p:cNvSpPr/>
          <p:nvPr/>
        </p:nvSpPr>
        <p:spPr>
          <a:xfrm>
            <a:off x="539551" y="5982379"/>
            <a:ext cx="7632849" cy="830997"/>
          </a:xfrm>
          <a:prstGeom prst="rect">
            <a:avLst/>
          </a:prstGeom>
        </p:spPr>
        <p:txBody>
          <a:bodyPr wrap="square">
            <a:spAutoFit/>
          </a:bodyPr>
          <a:lstStyle/>
          <a:p>
            <a:pPr algn="just">
              <a:spcAft>
                <a:spcPts val="1000"/>
              </a:spcAft>
            </a:pPr>
            <a:r>
              <a:rPr lang="ca-ES" sz="1200" b="1" dirty="0">
                <a:latin typeface="Garamond" panose="02020404030301010803" pitchFamily="18" charset="0"/>
                <a:ea typeface="Calibri" panose="020F0502020204030204" pitchFamily="34" charset="0"/>
                <a:cs typeface="Times New Roman" panose="02020603050405020304" pitchFamily="18" charset="0"/>
              </a:rPr>
              <a:t>Taula 8</a:t>
            </a:r>
            <a:r>
              <a:rPr lang="ca-ES" sz="1200" b="1" dirty="0" smtClean="0">
                <a:latin typeface="Garamond" panose="02020404030301010803" pitchFamily="18" charset="0"/>
                <a:ea typeface="Calibri" panose="020F0502020204030204" pitchFamily="34" charset="0"/>
                <a:cs typeface="Times New Roman" panose="02020603050405020304" pitchFamily="18" charset="0"/>
              </a:rPr>
              <a:t>. </a:t>
            </a:r>
            <a:r>
              <a:rPr lang="ca-ES" sz="1200" b="1" dirty="0">
                <a:latin typeface="Garamond" panose="02020404030301010803" pitchFamily="18" charset="0"/>
                <a:ea typeface="Calibri" panose="020F0502020204030204" pitchFamily="34" charset="0"/>
                <a:cs typeface="Times New Roman" panose="02020603050405020304" pitchFamily="18" charset="0"/>
              </a:rPr>
              <a:t>Combinació de l’impacte de les desviacions en l’estalvi de temps, quota d’inducció i tendència de creixement de la demanda sobre la rendibilitat social del projecte de connexió del tramvia per la </a:t>
            </a:r>
            <a:r>
              <a:rPr lang="ca-ES" sz="1200" b="1" dirty="0" smtClean="0">
                <a:latin typeface="Garamond" panose="02020404030301010803" pitchFamily="18" charset="0"/>
                <a:ea typeface="Calibri" panose="020F0502020204030204" pitchFamily="34" charset="0"/>
                <a:cs typeface="Times New Roman" panose="02020603050405020304" pitchFamily="18" charset="0"/>
              </a:rPr>
              <a:t>Diagonal, desestimant la partida d’accessibilitat i confort. Per manca d’espai només mostrem creixement nul de la demanda </a:t>
            </a:r>
            <a:r>
              <a:rPr lang="ca-ES" sz="1200" b="1" dirty="0">
                <a:latin typeface="Garamond" panose="02020404030301010803" pitchFamily="18" charset="0"/>
                <a:ea typeface="Calibri" panose="020F0502020204030204" pitchFamily="34" charset="0"/>
                <a:cs typeface="Times New Roman" panose="02020603050405020304" pitchFamily="18" charset="0"/>
              </a:rPr>
              <a:t>(Font: Elaboració pròpia a partir de les dades de l’estudi de l’Ajuntament).</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7019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2016224"/>
          </a:xfrm>
        </p:spPr>
        <p:txBody>
          <a:bodyPr>
            <a:normAutofit/>
          </a:bodyPr>
          <a:lstStyle/>
          <a:p>
            <a:pPr>
              <a:buNone/>
            </a:pPr>
            <a:r>
              <a:rPr lang="ca-ES" b="1" dirty="0" smtClean="0">
                <a:solidFill>
                  <a:srgbClr val="57A7A6"/>
                </a:solidFill>
              </a:rPr>
              <a:t>4. Despeses associades a la inversió. </a:t>
            </a:r>
          </a:p>
          <a:p>
            <a:pPr>
              <a:buNone/>
            </a:pPr>
            <a:r>
              <a:rPr lang="ca-ES" sz="2000" b="1" dirty="0" smtClean="0"/>
              <a:t>4.1. Desviacions en els costos d’inversió</a:t>
            </a:r>
          </a:p>
          <a:p>
            <a:pPr marL="0" indent="0">
              <a:buNone/>
            </a:pPr>
            <a:r>
              <a:rPr lang="ca-ES" sz="2000" dirty="0" smtClean="0"/>
              <a:t>Àmplia evidència internacional de l’existència de </a:t>
            </a:r>
            <a:r>
              <a:rPr lang="ca-ES" sz="2000" b="1" dirty="0" err="1" smtClean="0"/>
              <a:t>sobrecostos</a:t>
            </a:r>
            <a:r>
              <a:rPr lang="ca-ES" sz="2000" b="1" dirty="0" smtClean="0"/>
              <a:t> habituals en projectes d’infraestructures</a:t>
            </a:r>
            <a:r>
              <a:rPr lang="ca-ES" sz="2000" dirty="0" smtClean="0"/>
              <a:t>. Això també aplica a Catalunya.</a:t>
            </a:r>
          </a:p>
          <a:p>
            <a:pPr>
              <a:buNone/>
            </a:pPr>
            <a:endParaRPr lang="ca-ES" sz="2000" dirty="0"/>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25</a:t>
            </a:fld>
            <a:endParaRPr lang="es-ES"/>
          </a:p>
        </p:txBody>
      </p:sp>
      <p:graphicFrame>
        <p:nvGraphicFramePr>
          <p:cNvPr id="6" name="Tabla 5"/>
          <p:cNvGraphicFramePr>
            <a:graphicFrameLocks noGrp="1"/>
          </p:cNvGraphicFramePr>
          <p:nvPr>
            <p:extLst>
              <p:ext uri="{D42A27DB-BD31-4B8C-83A1-F6EECF244321}">
                <p14:modId xmlns:p14="http://schemas.microsoft.com/office/powerpoint/2010/main" val="4023518334"/>
              </p:ext>
            </p:extLst>
          </p:nvPr>
        </p:nvGraphicFramePr>
        <p:xfrm>
          <a:off x="179512" y="3068960"/>
          <a:ext cx="8208963" cy="2614188"/>
        </p:xfrm>
        <a:graphic>
          <a:graphicData uri="http://schemas.openxmlformats.org/drawingml/2006/table">
            <a:tbl>
              <a:tblPr firstRow="1" firstCol="1" bandRow="1">
                <a:tableStyleId>{9D7B26C5-4107-4FEC-AEDC-1716B250A1EF}</a:tableStyleId>
              </a:tblPr>
              <a:tblGrid>
                <a:gridCol w="2880320"/>
                <a:gridCol w="1368152"/>
                <a:gridCol w="1368152"/>
                <a:gridCol w="1224187"/>
                <a:gridCol w="648072"/>
                <a:gridCol w="720080"/>
              </a:tblGrid>
              <a:tr h="490621">
                <a:tc>
                  <a:txBody>
                    <a:bodyPr/>
                    <a:lstStyle/>
                    <a:p>
                      <a:pPr>
                        <a:lnSpc>
                          <a:spcPct val="107000"/>
                        </a:lnSpc>
                      </a:pPr>
                      <a:r>
                        <a:rPr lang="es-ES" sz="1600" dirty="0" smtClean="0">
                          <a:effectLst/>
                        </a:rPr>
                        <a:t>AVALUACIÓ</a:t>
                      </a:r>
                      <a:r>
                        <a:rPr lang="es-ES" sz="1600" baseline="0" dirty="0" smtClean="0">
                          <a:effectLst/>
                        </a:rPr>
                        <a:t> EX-POST</a:t>
                      </a:r>
                      <a:endParaRPr lang="ca-ES" sz="1600" dirty="0">
                        <a:effectLst/>
                        <a:latin typeface="Calibri" panose="020F0502020204030204" pitchFamily="34" charset="0"/>
                        <a:cs typeface="Times New Roman" panose="02020603050405020304" pitchFamily="18" charset="0"/>
                      </a:endParaRPr>
                    </a:p>
                  </a:txBody>
                  <a:tcPr marL="43681" marR="43681" marT="0" marB="0" anchor="ctr"/>
                </a:tc>
                <a:tc>
                  <a:txBody>
                    <a:bodyPr/>
                    <a:lstStyle/>
                    <a:p>
                      <a:pPr algn="ctr">
                        <a:lnSpc>
                          <a:spcPct val="107000"/>
                        </a:lnSpc>
                        <a:spcAft>
                          <a:spcPts val="0"/>
                        </a:spcAft>
                      </a:pPr>
                      <a:r>
                        <a:rPr lang="es-ES" sz="1600" dirty="0" err="1" smtClean="0">
                          <a:effectLst/>
                        </a:rPr>
                        <a:t>Inversió</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ctr">
                        <a:lnSpc>
                          <a:spcPct val="107000"/>
                        </a:lnSpc>
                        <a:spcAft>
                          <a:spcPts val="0"/>
                        </a:spcAft>
                      </a:pPr>
                      <a:r>
                        <a:rPr lang="es-ES" sz="1600" dirty="0" err="1" smtClean="0">
                          <a:effectLst/>
                        </a:rPr>
                        <a:t>Explotació</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ctr">
                        <a:lnSpc>
                          <a:spcPct val="107000"/>
                        </a:lnSpc>
                        <a:spcAft>
                          <a:spcPts val="0"/>
                        </a:spcAft>
                      </a:pPr>
                      <a:r>
                        <a:rPr lang="es-ES" sz="1600" dirty="0" smtClean="0">
                          <a:effectLst/>
                        </a:rPr>
                        <a:t>Demanda</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gridSpan="2">
                  <a:txBody>
                    <a:bodyPr/>
                    <a:lstStyle/>
                    <a:p>
                      <a:pPr algn="ctr">
                        <a:lnSpc>
                          <a:spcPct val="107000"/>
                        </a:lnSpc>
                        <a:spcAft>
                          <a:spcPts val="0"/>
                        </a:spcAft>
                      </a:pPr>
                      <a:r>
                        <a:rPr lang="es-ES" sz="1600" dirty="0" err="1" smtClean="0">
                          <a:effectLst/>
                        </a:rPr>
                        <a:t>Rendibilitat</a:t>
                      </a:r>
                      <a:endParaRPr lang="ca-ES" sz="1600" dirty="0" smtClean="0">
                        <a:effectLst/>
                      </a:endParaRPr>
                    </a:p>
                    <a:p>
                      <a:pPr algn="ctr">
                        <a:lnSpc>
                          <a:spcPct val="107000"/>
                        </a:lnSpc>
                        <a:spcAft>
                          <a:spcPts val="0"/>
                        </a:spcAft>
                      </a:pPr>
                      <a:r>
                        <a:rPr lang="ca-ES" sz="1600" dirty="0" err="1" smtClean="0">
                          <a:effectLst/>
                          <a:latin typeface="Calibri" panose="020F0502020204030204" pitchFamily="34" charset="0"/>
                          <a:ea typeface="Calibri" panose="020F0502020204030204" pitchFamily="34" charset="0"/>
                          <a:cs typeface="Times New Roman" panose="02020603050405020304" pitchFamily="18" charset="0"/>
                        </a:rPr>
                        <a:t>Prev</a:t>
                      </a: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 / </a:t>
                      </a:r>
                      <a:r>
                        <a:rPr lang="ca-ES" sz="1600" dirty="0" err="1" smtClean="0">
                          <a:effectLst/>
                          <a:latin typeface="Calibri" panose="020F0502020204030204" pitchFamily="34" charset="0"/>
                          <a:ea typeface="Calibri" panose="020F0502020204030204" pitchFamily="34" charset="0"/>
                          <a:cs typeface="Times New Roman" panose="02020603050405020304" pitchFamily="18" charset="0"/>
                        </a:rPr>
                        <a:t>Act</a:t>
                      </a: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hMerge="1">
                  <a:txBody>
                    <a:bodyPr/>
                    <a:lstStyle/>
                    <a:p>
                      <a:endParaRPr lang="ca-ES"/>
                    </a:p>
                  </a:txBody>
                  <a:tcPr/>
                </a:tc>
              </a:tr>
              <a:tr h="187205">
                <a:tc>
                  <a:txBody>
                    <a:bodyPr/>
                    <a:lstStyle/>
                    <a:p>
                      <a:pPr>
                        <a:lnSpc>
                          <a:spcPct val="107000"/>
                        </a:lnSpc>
                        <a:spcAft>
                          <a:spcPts val="0"/>
                        </a:spcAft>
                      </a:pPr>
                      <a:r>
                        <a:rPr lang="es-ES" sz="1600" dirty="0" err="1" smtClean="0">
                          <a:effectLst/>
                        </a:rPr>
                        <a:t>Trinitat</a:t>
                      </a:r>
                      <a:r>
                        <a:rPr lang="es-ES" sz="1600" dirty="0" smtClean="0">
                          <a:effectLst/>
                        </a:rPr>
                        <a:t> </a:t>
                      </a:r>
                      <a:r>
                        <a:rPr lang="es-ES" sz="1600" dirty="0">
                          <a:effectLst/>
                        </a:rPr>
                        <a:t>Nova – Can </a:t>
                      </a:r>
                      <a:r>
                        <a:rPr lang="es-ES" sz="1600" dirty="0" err="1">
                          <a:effectLst/>
                        </a:rPr>
                        <a:t>Cuiàs</a:t>
                      </a:r>
                      <a:r>
                        <a:rPr lang="es-ES" sz="1600" dirty="0">
                          <a:effectLst/>
                        </a:rPr>
                        <a:t>. L11</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+45%</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+247%</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+35%</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9,1%</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b="1" dirty="0">
                          <a:solidFill>
                            <a:srgbClr val="FF0000"/>
                          </a:solidFill>
                          <a:effectLst/>
                        </a:rPr>
                        <a:t>3,7%</a:t>
                      </a:r>
                      <a:endParaRPr lang="ca-E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87205">
                <a:tc>
                  <a:txBody>
                    <a:bodyPr/>
                    <a:lstStyle/>
                    <a:p>
                      <a:pPr>
                        <a:lnSpc>
                          <a:spcPct val="107000"/>
                        </a:lnSpc>
                        <a:spcAft>
                          <a:spcPts val="0"/>
                        </a:spcAft>
                      </a:pPr>
                      <a:r>
                        <a:rPr lang="es-ES" sz="1600" dirty="0" err="1">
                          <a:effectLst/>
                        </a:rPr>
                        <a:t>Trambaix</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+38%*</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n/d</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11,9%</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87205">
                <a:tc>
                  <a:txBody>
                    <a:bodyPr/>
                    <a:lstStyle/>
                    <a:p>
                      <a:pPr>
                        <a:lnSpc>
                          <a:spcPct val="107000"/>
                        </a:lnSpc>
                        <a:spcAft>
                          <a:spcPts val="0"/>
                        </a:spcAft>
                      </a:pPr>
                      <a:r>
                        <a:rPr lang="es-ES" sz="1600" dirty="0" err="1">
                          <a:effectLst/>
                        </a:rPr>
                        <a:t>Trambesòs</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+32%*</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n/d</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b="1" dirty="0">
                          <a:solidFill>
                            <a:srgbClr val="FF0000"/>
                          </a:solidFill>
                          <a:effectLst/>
                        </a:rPr>
                        <a:t>0,2%</a:t>
                      </a:r>
                      <a:endParaRPr lang="ca-E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265891">
                <a:tc>
                  <a:txBody>
                    <a:bodyPr/>
                    <a:lstStyle/>
                    <a:p>
                      <a:pPr>
                        <a:lnSpc>
                          <a:spcPct val="107000"/>
                        </a:lnSpc>
                        <a:spcAft>
                          <a:spcPts val="0"/>
                        </a:spcAft>
                      </a:pPr>
                      <a:r>
                        <a:rPr lang="es-ES" sz="1600" dirty="0" err="1">
                          <a:effectLst/>
                        </a:rPr>
                        <a:t>Aeri</a:t>
                      </a:r>
                      <a:r>
                        <a:rPr lang="es-ES" sz="1600" dirty="0">
                          <a:effectLst/>
                        </a:rPr>
                        <a:t> </a:t>
                      </a:r>
                      <a:r>
                        <a:rPr lang="es-ES" sz="1600" dirty="0" err="1">
                          <a:effectLst/>
                        </a:rPr>
                        <a:t>Olesa</a:t>
                      </a:r>
                      <a:r>
                        <a:rPr lang="es-ES" sz="1600" dirty="0">
                          <a:effectLst/>
                        </a:rPr>
                        <a:t> </a:t>
                      </a:r>
                      <a:r>
                        <a:rPr lang="es-ES" sz="1600" dirty="0" smtClean="0">
                          <a:effectLst/>
                        </a:rPr>
                        <a:t>M. </a:t>
                      </a:r>
                      <a:r>
                        <a:rPr lang="es-ES" sz="1600" dirty="0">
                          <a:effectLst/>
                        </a:rPr>
                        <a:t>– </a:t>
                      </a:r>
                      <a:r>
                        <a:rPr lang="es-ES" sz="1600" dirty="0" err="1">
                          <a:effectLst/>
                        </a:rPr>
                        <a:t>Esparreguera</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+45%</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-68%</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8,2%</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b="1" dirty="0">
                          <a:solidFill>
                            <a:srgbClr val="FF0000"/>
                          </a:solidFill>
                          <a:effectLst/>
                        </a:rPr>
                        <a:t>-2,1%</a:t>
                      </a:r>
                      <a:endParaRPr lang="ca-E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87205">
                <a:tc>
                  <a:txBody>
                    <a:bodyPr/>
                    <a:lstStyle/>
                    <a:p>
                      <a:pPr>
                        <a:lnSpc>
                          <a:spcPct val="107000"/>
                        </a:lnSpc>
                        <a:spcAft>
                          <a:spcPts val="0"/>
                        </a:spcAft>
                      </a:pPr>
                      <a:r>
                        <a:rPr lang="en-US" sz="1600" dirty="0" smtClean="0">
                          <a:effectLst/>
                        </a:rPr>
                        <a:t>L3 </a:t>
                      </a:r>
                      <a:r>
                        <a:rPr lang="en-US" sz="1600" dirty="0" err="1">
                          <a:effectLst/>
                        </a:rPr>
                        <a:t>Canyelles</a:t>
                      </a:r>
                      <a:r>
                        <a:rPr lang="en-US" sz="1600" dirty="0">
                          <a:effectLst/>
                        </a:rPr>
                        <a:t> – </a:t>
                      </a:r>
                      <a:r>
                        <a:rPr lang="en-US" sz="1600" dirty="0" err="1">
                          <a:effectLst/>
                        </a:rPr>
                        <a:t>Trinitat</a:t>
                      </a:r>
                      <a:r>
                        <a:rPr lang="en-US" sz="1600" dirty="0">
                          <a:effectLst/>
                        </a:rPr>
                        <a:t> Nova</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6,6%</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b="1">
                          <a:solidFill>
                            <a:srgbClr val="FF0000"/>
                          </a:solidFill>
                          <a:effectLst/>
                        </a:rPr>
                        <a:t>2,5%</a:t>
                      </a:r>
                      <a:endParaRPr lang="ca-ES"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87205">
                <a:tc>
                  <a:txBody>
                    <a:bodyPr/>
                    <a:lstStyle/>
                    <a:p>
                      <a:pPr>
                        <a:lnSpc>
                          <a:spcPct val="107000"/>
                        </a:lnSpc>
                        <a:spcAft>
                          <a:spcPts val="0"/>
                        </a:spcAft>
                      </a:pPr>
                      <a:r>
                        <a:rPr lang="es-ES" sz="1600" dirty="0" err="1">
                          <a:effectLst/>
                        </a:rPr>
                        <a:t>Tram</a:t>
                      </a:r>
                      <a:r>
                        <a:rPr lang="es-ES" sz="1600" dirty="0">
                          <a:effectLst/>
                        </a:rPr>
                        <a:t> 4 </a:t>
                      </a:r>
                      <a:r>
                        <a:rPr lang="es-ES" sz="1600" dirty="0" err="1">
                          <a:effectLst/>
                        </a:rPr>
                        <a:t>línies</a:t>
                      </a:r>
                      <a:r>
                        <a:rPr lang="es-ES" sz="1600" dirty="0">
                          <a:effectLst/>
                        </a:rPr>
                        <a:t> L9 / </a:t>
                      </a:r>
                      <a:r>
                        <a:rPr lang="es-ES" sz="1600" dirty="0" smtClean="0">
                          <a:effectLst/>
                        </a:rPr>
                        <a:t>L10**</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+192%</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-67%</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10,8%</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b="1" dirty="0">
                          <a:solidFill>
                            <a:srgbClr val="FF0000"/>
                          </a:solidFill>
                          <a:effectLst/>
                        </a:rPr>
                        <a:t>2,0%</a:t>
                      </a:r>
                      <a:endParaRPr lang="ca-E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87205">
                <a:tc>
                  <a:txBody>
                    <a:bodyPr/>
                    <a:lstStyle/>
                    <a:p>
                      <a:pPr>
                        <a:lnSpc>
                          <a:spcPct val="107000"/>
                        </a:lnSpc>
                        <a:spcAft>
                          <a:spcPts val="0"/>
                        </a:spcAft>
                      </a:pPr>
                      <a:r>
                        <a:rPr lang="es-ES" sz="1600" dirty="0" smtClean="0">
                          <a:effectLst/>
                        </a:rPr>
                        <a:t>L2 </a:t>
                      </a:r>
                      <a:r>
                        <a:rPr lang="es-ES" sz="1600" dirty="0" err="1">
                          <a:effectLst/>
                        </a:rPr>
                        <a:t>Pep</a:t>
                      </a:r>
                      <a:r>
                        <a:rPr lang="es-ES" sz="1600" dirty="0">
                          <a:effectLst/>
                        </a:rPr>
                        <a:t> Ventura – </a:t>
                      </a:r>
                      <a:r>
                        <a:rPr lang="es-ES" sz="1600" dirty="0" err="1" smtClean="0">
                          <a:effectLst/>
                        </a:rPr>
                        <a:t>Pomp</a:t>
                      </a:r>
                      <a:r>
                        <a:rPr lang="es-ES" sz="1600" dirty="0" smtClean="0">
                          <a:effectLst/>
                        </a:rPr>
                        <a:t>.</a:t>
                      </a:r>
                      <a:r>
                        <a:rPr lang="es-ES" sz="1600" baseline="0" dirty="0" smtClean="0">
                          <a:effectLst/>
                        </a:rPr>
                        <a:t> </a:t>
                      </a:r>
                      <a:r>
                        <a:rPr lang="es-ES" sz="1600" baseline="0" dirty="0" err="1" smtClean="0">
                          <a:effectLst/>
                        </a:rPr>
                        <a:t>Fab</a:t>
                      </a:r>
                      <a:r>
                        <a:rPr lang="es-ES" sz="1600" baseline="0" dirty="0" smtClean="0">
                          <a:effectLst/>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-40%</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9,0%</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14,2%</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96565">
                <a:tc>
                  <a:txBody>
                    <a:bodyPr/>
                    <a:lstStyle/>
                    <a:p>
                      <a:pPr>
                        <a:lnSpc>
                          <a:spcPct val="107000"/>
                        </a:lnSpc>
                        <a:spcAft>
                          <a:spcPts val="0"/>
                        </a:spcAft>
                      </a:pPr>
                      <a:r>
                        <a:rPr lang="en-US" sz="1600" dirty="0" smtClean="0">
                          <a:effectLst/>
                        </a:rPr>
                        <a:t> </a:t>
                      </a:r>
                      <a:r>
                        <a:rPr lang="en-US" sz="1600" dirty="0">
                          <a:effectLst/>
                        </a:rPr>
                        <a:t>L5 </a:t>
                      </a:r>
                      <a:r>
                        <a:rPr lang="en-US" sz="1600" dirty="0" err="1">
                          <a:effectLst/>
                        </a:rPr>
                        <a:t>Horta</a:t>
                      </a:r>
                      <a:r>
                        <a:rPr lang="en-US" sz="1600" dirty="0">
                          <a:effectLst/>
                        </a:rPr>
                        <a:t> - </a:t>
                      </a:r>
                      <a:r>
                        <a:rPr lang="en-US" sz="1600" dirty="0" err="1">
                          <a:effectLst/>
                        </a:rPr>
                        <a:t>Vall</a:t>
                      </a:r>
                      <a:r>
                        <a:rPr lang="en-US" sz="1600" dirty="0">
                          <a:effectLst/>
                        </a:rPr>
                        <a:t> </a:t>
                      </a:r>
                      <a:r>
                        <a:rPr lang="en-US" sz="1600" dirty="0" err="1">
                          <a:effectLst/>
                        </a:rPr>
                        <a:t>d’Hebron</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+161%</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+13%</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a:effectLst/>
                        </a:rPr>
                        <a:t>17,0%</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b="1" dirty="0">
                          <a:solidFill>
                            <a:srgbClr val="FF0000"/>
                          </a:solidFill>
                          <a:effectLst/>
                        </a:rPr>
                        <a:t>3,5%</a:t>
                      </a:r>
                      <a:endParaRPr lang="ca-E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bl>
          </a:graphicData>
        </a:graphic>
      </p:graphicFrame>
      <p:sp>
        <p:nvSpPr>
          <p:cNvPr id="7" name="Rectángulo 6"/>
          <p:cNvSpPr/>
          <p:nvPr/>
        </p:nvSpPr>
        <p:spPr>
          <a:xfrm>
            <a:off x="179563" y="5733256"/>
            <a:ext cx="8208912" cy="738664"/>
          </a:xfrm>
          <a:prstGeom prst="rect">
            <a:avLst/>
          </a:prstGeom>
        </p:spPr>
        <p:txBody>
          <a:bodyPr wrap="square">
            <a:spAutoFit/>
          </a:bodyPr>
          <a:lstStyle/>
          <a:p>
            <a:r>
              <a:rPr lang="ca-ES" sz="1400" b="1" dirty="0" smtClean="0">
                <a:latin typeface="Garamond" panose="02020404030301010803" pitchFamily="18" charset="0"/>
                <a:ea typeface="Calibri" panose="020F0502020204030204" pitchFamily="34" charset="0"/>
                <a:cs typeface="Times New Roman" panose="02020603050405020304" pitchFamily="18" charset="0"/>
              </a:rPr>
              <a:t>Taula 9. Resum dels resultats de l’avaluació ex-post d’actuacions en servei (Font: Elaboració pròpia a partit de dades ex-post PDI 2011-2020 i *contracte </a:t>
            </a:r>
            <a:r>
              <a:rPr lang="ca-ES" sz="1400" b="1" dirty="0" err="1" smtClean="0">
                <a:latin typeface="Garamond" panose="02020404030301010803" pitchFamily="18" charset="0"/>
                <a:ea typeface="Calibri" panose="020F0502020204030204" pitchFamily="34" charset="0"/>
                <a:cs typeface="Times New Roman" panose="02020603050405020304" pitchFamily="18" charset="0"/>
              </a:rPr>
              <a:t>Trambaix</a:t>
            </a:r>
            <a:r>
              <a:rPr lang="ca-ES" sz="1400" b="1" dirty="0" smtClean="0">
                <a:latin typeface="Garamond" panose="02020404030301010803" pitchFamily="18" charset="0"/>
                <a:ea typeface="Calibri" panose="020F0502020204030204" pitchFamily="34" charset="0"/>
                <a:cs typeface="Times New Roman" panose="02020603050405020304" pitchFamily="18" charset="0"/>
              </a:rPr>
              <a:t> - </a:t>
            </a:r>
            <a:r>
              <a:rPr lang="ca-ES" sz="1400" b="1" dirty="0" err="1" smtClean="0">
                <a:latin typeface="Garamond" panose="02020404030301010803" pitchFamily="18" charset="0"/>
                <a:ea typeface="Calibri" panose="020F0502020204030204" pitchFamily="34" charset="0"/>
                <a:cs typeface="Times New Roman" panose="02020603050405020304" pitchFamily="18" charset="0"/>
              </a:rPr>
              <a:t>Trambesòs</a:t>
            </a:r>
            <a:r>
              <a:rPr lang="ca-ES" sz="1400" b="1" dirty="0" smtClean="0">
                <a:latin typeface="Garamond" panose="02020404030301010803" pitchFamily="18" charset="0"/>
                <a:ea typeface="Calibri" panose="020F0502020204030204" pitchFamily="34" charset="0"/>
                <a:cs typeface="Times New Roman" panose="02020603050405020304" pitchFamily="18" charset="0"/>
              </a:rPr>
              <a:t>). ** Sense estació Sagrera AV, *** sense arribar a Can </a:t>
            </a:r>
            <a:r>
              <a:rPr lang="ca-ES" sz="1400" b="1" dirty="0" err="1" smtClean="0">
                <a:latin typeface="Garamond" panose="02020404030301010803" pitchFamily="18" charset="0"/>
                <a:ea typeface="Calibri" panose="020F0502020204030204" pitchFamily="34" charset="0"/>
                <a:cs typeface="Times New Roman" panose="02020603050405020304" pitchFamily="18" charset="0"/>
              </a:rPr>
              <a:t>Ruti</a:t>
            </a:r>
            <a:r>
              <a:rPr lang="ca-ES" sz="1400" b="1" dirty="0" smtClean="0">
                <a:latin typeface="Garamond" panose="02020404030301010803" pitchFamily="18" charset="0"/>
                <a:ea typeface="Calibri" panose="020F0502020204030204" pitchFamily="34" charset="0"/>
                <a:cs typeface="Times New Roman" panose="02020603050405020304" pitchFamily="18" charset="0"/>
              </a:rPr>
              <a:t>. La taxa de descompte considerada per l’ATM és del 4%.</a:t>
            </a:r>
            <a:endParaRPr lang="ca-ES" sz="1400" b="1" dirty="0">
              <a:latin typeface="Garamond" panose="02020404030301010803" pitchFamily="18" charset="0"/>
            </a:endParaRPr>
          </a:p>
        </p:txBody>
      </p:sp>
    </p:spTree>
    <p:extLst>
      <p:ext uri="{BB962C8B-B14F-4D97-AF65-F5344CB8AC3E}">
        <p14:creationId xmlns:p14="http://schemas.microsoft.com/office/powerpoint/2010/main" val="3860787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2232248"/>
          </a:xfrm>
        </p:spPr>
        <p:txBody>
          <a:bodyPr>
            <a:normAutofit/>
          </a:bodyPr>
          <a:lstStyle/>
          <a:p>
            <a:pPr>
              <a:buNone/>
            </a:pPr>
            <a:r>
              <a:rPr lang="ca-ES" b="1" dirty="0">
                <a:solidFill>
                  <a:srgbClr val="57A7A6"/>
                </a:solidFill>
              </a:rPr>
              <a:t>4</a:t>
            </a:r>
            <a:r>
              <a:rPr lang="ca-ES" b="1" dirty="0" smtClean="0">
                <a:solidFill>
                  <a:srgbClr val="57A7A6"/>
                </a:solidFill>
              </a:rPr>
              <a:t>. Despeses associades a la inversió</a:t>
            </a:r>
          </a:p>
          <a:p>
            <a:pPr>
              <a:buNone/>
            </a:pPr>
            <a:r>
              <a:rPr lang="es-ES" sz="2000" b="1" dirty="0" smtClean="0"/>
              <a:t>4.1. </a:t>
            </a:r>
            <a:r>
              <a:rPr lang="es-ES" sz="2000" b="1" dirty="0" err="1"/>
              <a:t>Desviacions</a:t>
            </a:r>
            <a:r>
              <a:rPr lang="es-ES" sz="2000" b="1" dirty="0"/>
              <a:t> en </a:t>
            </a:r>
            <a:r>
              <a:rPr lang="es-ES" sz="2000" b="1" dirty="0" err="1"/>
              <a:t>els</a:t>
            </a:r>
            <a:r>
              <a:rPr lang="es-ES" sz="2000" b="1" dirty="0"/>
              <a:t> costos </a:t>
            </a:r>
            <a:r>
              <a:rPr lang="es-ES" sz="2000" b="1" dirty="0" err="1"/>
              <a:t>d’inversió</a:t>
            </a:r>
            <a:endParaRPr lang="es-ES" sz="2000" b="1" dirty="0"/>
          </a:p>
          <a:p>
            <a:pPr marL="0" indent="0">
              <a:buNone/>
            </a:pPr>
            <a:r>
              <a:rPr lang="es-ES" sz="2000" dirty="0" smtClean="0"/>
              <a:t>Per c</a:t>
            </a:r>
            <a:r>
              <a:rPr lang="ca-ES" sz="2000" dirty="0" err="1" smtClean="0"/>
              <a:t>ada</a:t>
            </a:r>
            <a:r>
              <a:rPr lang="ca-ES" sz="2000" dirty="0" smtClean="0"/>
              <a:t> 10% de desviació a l’alça en la inversió relativa a la construcció el </a:t>
            </a:r>
            <a:r>
              <a:rPr lang="ca-ES" sz="2000" dirty="0" err="1" smtClean="0"/>
              <a:t>VANs</a:t>
            </a:r>
            <a:r>
              <a:rPr lang="ca-ES" sz="2000" dirty="0" smtClean="0"/>
              <a:t> es redueix de manera lineal en 4,3M€ → Increment 30% - 40% reduir </a:t>
            </a:r>
            <a:r>
              <a:rPr lang="ca-ES" sz="2000" dirty="0" err="1" smtClean="0"/>
              <a:t>VANs</a:t>
            </a:r>
            <a:r>
              <a:rPr lang="ca-ES" sz="2000" dirty="0" smtClean="0"/>
              <a:t> a 72,8M€ - 68,5M€ (</a:t>
            </a:r>
            <a:r>
              <a:rPr lang="ca-ES" sz="2000" dirty="0" err="1" smtClean="0"/>
              <a:t>TIRs</a:t>
            </a:r>
            <a:r>
              <a:rPr lang="ca-ES" sz="2000" dirty="0" smtClean="0"/>
              <a:t> 9% - 8,4%).</a:t>
            </a:r>
            <a:endParaRPr lang="es-ES_tradnl" sz="2000" dirty="0" smtClean="0"/>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26</a:t>
            </a:fld>
            <a:endParaRPr lang="es-ES"/>
          </a:p>
        </p:txBody>
      </p:sp>
      <p:graphicFrame>
        <p:nvGraphicFramePr>
          <p:cNvPr id="5" name="Gráfico 4"/>
          <p:cNvGraphicFramePr>
            <a:graphicFrameLocks/>
          </p:cNvGraphicFramePr>
          <p:nvPr>
            <p:extLst>
              <p:ext uri="{D42A27DB-BD31-4B8C-83A1-F6EECF244321}">
                <p14:modId xmlns:p14="http://schemas.microsoft.com/office/powerpoint/2010/main" val="3684414036"/>
              </p:ext>
            </p:extLst>
          </p:nvPr>
        </p:nvGraphicFramePr>
        <p:xfrm>
          <a:off x="1079612" y="3237627"/>
          <a:ext cx="6552728" cy="321062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539552" y="6294362"/>
            <a:ext cx="7632848" cy="523220"/>
          </a:xfrm>
          <a:prstGeom prst="rect">
            <a:avLst/>
          </a:prstGeom>
        </p:spPr>
        <p:txBody>
          <a:bodyPr wrap="square">
            <a:spAutoFit/>
          </a:bodyPr>
          <a:lstStyle/>
          <a:p>
            <a:r>
              <a:rPr lang="ca-ES" sz="1400" b="1" dirty="0" smtClean="0">
                <a:latin typeface="Garamond" panose="02020404030301010803" pitchFamily="18" charset="0"/>
                <a:ea typeface="Calibri" panose="020F0502020204030204" pitchFamily="34" charset="0"/>
                <a:cs typeface="Times New Roman" panose="02020603050405020304" pitchFamily="18" charset="0"/>
              </a:rPr>
              <a:t>Figura 4. Impacte de la desviació del cost d’inversió sobre la rendibilitat social (Font: Elaboració pròpia a partir de les dades de l’estudi de l’Ajuntament)</a:t>
            </a:r>
            <a:endParaRPr lang="ca-ES" sz="1400" b="1" dirty="0">
              <a:latin typeface="Garamond" panose="02020404030301010803" pitchFamily="18" charset="0"/>
            </a:endParaRPr>
          </a:p>
        </p:txBody>
      </p:sp>
    </p:spTree>
    <p:extLst>
      <p:ext uri="{BB962C8B-B14F-4D97-AF65-F5344CB8AC3E}">
        <p14:creationId xmlns:p14="http://schemas.microsoft.com/office/powerpoint/2010/main" val="639932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5472608"/>
          </a:xfrm>
        </p:spPr>
        <p:txBody>
          <a:bodyPr>
            <a:normAutofit/>
          </a:bodyPr>
          <a:lstStyle/>
          <a:p>
            <a:pPr>
              <a:buNone/>
            </a:pPr>
            <a:r>
              <a:rPr lang="ca-ES" b="1" dirty="0" smtClean="0">
                <a:solidFill>
                  <a:srgbClr val="57A7A6"/>
                </a:solidFill>
              </a:rPr>
              <a:t>4. Despeses associades a la inversió</a:t>
            </a:r>
          </a:p>
          <a:p>
            <a:pPr>
              <a:buNone/>
            </a:pPr>
            <a:r>
              <a:rPr lang="ca-ES" sz="2000" b="1" dirty="0" smtClean="0"/>
              <a:t>4.2. Costos de la planificació i afectacions durant les obres</a:t>
            </a:r>
          </a:p>
          <a:p>
            <a:r>
              <a:rPr lang="ca-ES" sz="2000" dirty="0" smtClean="0"/>
              <a:t>No es consideren els costos associats a la fase de planificació necessaris per portar a terme la intervenció triada</a:t>
            </a:r>
          </a:p>
          <a:p>
            <a:pPr lvl="1"/>
            <a:r>
              <a:rPr lang="ca-ES" sz="2000" dirty="0" smtClean="0"/>
              <a:t>Estudi informatiu i projecte constructiu (</a:t>
            </a:r>
            <a:r>
              <a:rPr lang="ca-ES" sz="2000" dirty="0" smtClean="0">
                <a:solidFill>
                  <a:srgbClr val="57A7A6"/>
                </a:solidFill>
              </a:rPr>
              <a:t>1,7M€</a:t>
            </a:r>
            <a:r>
              <a:rPr lang="ca-ES" sz="2000" dirty="0" smtClean="0"/>
              <a:t>) (BIMSA)</a:t>
            </a:r>
          </a:p>
          <a:p>
            <a:pPr lvl="1"/>
            <a:r>
              <a:rPr lang="ca-ES" sz="2000" dirty="0" smtClean="0"/>
              <a:t>Altres tasques ja licitades (</a:t>
            </a:r>
            <a:r>
              <a:rPr lang="ca-ES" sz="2000" dirty="0" smtClean="0">
                <a:solidFill>
                  <a:srgbClr val="57A7A6"/>
                </a:solidFill>
              </a:rPr>
              <a:t>0,39M€</a:t>
            </a:r>
            <a:r>
              <a:rPr lang="ca-ES" sz="2000" dirty="0" smtClean="0"/>
              <a:t>) (ATM)</a:t>
            </a:r>
          </a:p>
          <a:p>
            <a:r>
              <a:rPr lang="ca-ES" sz="2000" dirty="0" smtClean="0"/>
              <a:t>No es consideren els costos derivats de les afectacions de les obres (temps de desplaçament pels usuaris del TP i VP)  → importants en àmbits urbans densos</a:t>
            </a:r>
          </a:p>
          <a:p>
            <a:r>
              <a:rPr lang="ca-ES" sz="2000" dirty="0" smtClean="0"/>
              <a:t>Considerem important que l’anàlisi de sensibilitat/risc tingui en compte les possibles variacions en els terminis d’execució de l’obra i els seu impacte en les afectacions.</a:t>
            </a:r>
            <a:endParaRPr lang="ca-ES" sz="2000" dirty="0"/>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27</a:t>
            </a:fld>
            <a:endParaRPr lang="es-ES"/>
          </a:p>
        </p:txBody>
      </p:sp>
    </p:spTree>
    <p:extLst>
      <p:ext uri="{BB962C8B-B14F-4D97-AF65-F5344CB8AC3E}">
        <p14:creationId xmlns:p14="http://schemas.microsoft.com/office/powerpoint/2010/main" val="1836088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1152128"/>
          </a:xfrm>
        </p:spPr>
        <p:txBody>
          <a:bodyPr>
            <a:normAutofit fontScale="92500" lnSpcReduction="20000"/>
          </a:bodyPr>
          <a:lstStyle/>
          <a:p>
            <a:pPr>
              <a:buNone/>
            </a:pPr>
            <a:r>
              <a:rPr lang="ca-ES" b="1" dirty="0">
                <a:solidFill>
                  <a:srgbClr val="57A7A6"/>
                </a:solidFill>
              </a:rPr>
              <a:t>5. Estudi d’impactes mediambientals</a:t>
            </a:r>
          </a:p>
          <a:p>
            <a:pPr marL="0" indent="0" algn="just">
              <a:buNone/>
            </a:pPr>
            <a:r>
              <a:rPr lang="ca-ES" sz="2400" dirty="0" smtClean="0"/>
              <a:t>En conjunt els impactes ambientals només suposen un 1,5% dels beneficis associats a tramvia. </a:t>
            </a: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28</a:t>
            </a:fld>
            <a:endParaRPr lang="es-ES"/>
          </a:p>
        </p:txBody>
      </p:sp>
      <p:graphicFrame>
        <p:nvGraphicFramePr>
          <p:cNvPr id="7" name="Gràfic 1"/>
          <p:cNvGraphicFramePr>
            <a:graphicFrameLocks noGrp="1"/>
          </p:cNvGraphicFramePr>
          <p:nvPr>
            <p:extLst>
              <p:ext uri="{D42A27DB-BD31-4B8C-83A1-F6EECF244321}">
                <p14:modId xmlns:p14="http://schemas.microsoft.com/office/powerpoint/2010/main" val="1819995683"/>
              </p:ext>
            </p:extLst>
          </p:nvPr>
        </p:nvGraphicFramePr>
        <p:xfrm>
          <a:off x="589888" y="2276871"/>
          <a:ext cx="7532176" cy="410445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539552" y="6294362"/>
            <a:ext cx="7632848" cy="523220"/>
          </a:xfrm>
          <a:prstGeom prst="rect">
            <a:avLst/>
          </a:prstGeom>
        </p:spPr>
        <p:txBody>
          <a:bodyPr wrap="square">
            <a:spAutoFit/>
          </a:bodyPr>
          <a:lstStyle/>
          <a:p>
            <a:r>
              <a:rPr lang="ca-ES" sz="1400" b="1" dirty="0" smtClean="0">
                <a:latin typeface="Garamond" panose="02020404030301010803" pitchFamily="18" charset="0"/>
                <a:ea typeface="Calibri" panose="020F0502020204030204" pitchFamily="34" charset="0"/>
                <a:cs typeface="Times New Roman" panose="02020603050405020304" pitchFamily="18" charset="0"/>
              </a:rPr>
              <a:t>Figura 5. Distribució de beneficis i costos actualitzats nets per la implantació del tramvia per la Diagonal (Font: Estudi de l’Ajuntament)</a:t>
            </a:r>
            <a:endParaRPr lang="ca-ES" sz="1400" b="1" dirty="0">
              <a:latin typeface="Garamond" panose="02020404030301010803" pitchFamily="18" charset="0"/>
            </a:endParaRPr>
          </a:p>
        </p:txBody>
      </p:sp>
      <p:sp>
        <p:nvSpPr>
          <p:cNvPr id="2" name="Fletxa cap avall 1"/>
          <p:cNvSpPr/>
          <p:nvPr/>
        </p:nvSpPr>
        <p:spPr>
          <a:xfrm>
            <a:off x="6804248" y="2996952"/>
            <a:ext cx="216024" cy="72008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2838827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5760640"/>
          </a:xfrm>
        </p:spPr>
        <p:txBody>
          <a:bodyPr>
            <a:normAutofit/>
          </a:bodyPr>
          <a:lstStyle/>
          <a:p>
            <a:pPr>
              <a:buNone/>
            </a:pPr>
            <a:r>
              <a:rPr lang="ca-ES" b="1" dirty="0" smtClean="0">
                <a:solidFill>
                  <a:srgbClr val="57A7A6"/>
                </a:solidFill>
              </a:rPr>
              <a:t>5. Estudi d’impactes mediambientals</a:t>
            </a:r>
          </a:p>
          <a:p>
            <a:pPr marL="457200" indent="-457200">
              <a:buAutoNum type="alphaLcParenBoth"/>
            </a:pPr>
            <a:r>
              <a:rPr lang="ca-ES" sz="2000" b="1" dirty="0" smtClean="0"/>
              <a:t>No considera la relació entre congestió i emissions </a:t>
            </a:r>
          </a:p>
          <a:p>
            <a:pPr marL="685800" lvl="1"/>
            <a:r>
              <a:rPr lang="ca-ES" sz="1600" dirty="0" smtClean="0"/>
              <a:t>Assumeix que no hi ha canvis en </a:t>
            </a:r>
            <a:r>
              <a:rPr lang="ca-ES" sz="1600" dirty="0" err="1" smtClean="0"/>
              <a:t>veh</a:t>
            </a:r>
            <a:r>
              <a:rPr lang="ca-ES" sz="1600" dirty="0" smtClean="0"/>
              <a:t>-km per nivells de servei i que per tant no hi ha canvis en emissions.</a:t>
            </a:r>
          </a:p>
          <a:p>
            <a:pPr marL="685800" lvl="1"/>
            <a:r>
              <a:rPr lang="ca-ES" sz="1600" dirty="0" smtClean="0"/>
              <a:t>Cal traslladar els canvis en distàncies i temps de recorregut emissions. Velocitats mitjanes més baixes (congestió) generen més emissions contaminants. Encara més si no es compleixen les previsions de captació d’usuaris del vehicle privat per part del tramvia.</a:t>
            </a:r>
          </a:p>
          <a:p>
            <a:pPr marL="457200" indent="-457200">
              <a:buAutoNum type="alphaLcParenBoth"/>
            </a:pPr>
            <a:r>
              <a:rPr lang="ca-ES" sz="2000" b="1" dirty="0" smtClean="0"/>
              <a:t>No considera emissions en els processos avant-post (cicle de vida complet)</a:t>
            </a:r>
          </a:p>
          <a:p>
            <a:pPr marL="685800" lvl="1"/>
            <a:r>
              <a:rPr lang="ca-ES" sz="1600" dirty="0"/>
              <a:t>Ni producció/desballestament del material mòbil : </a:t>
            </a:r>
            <a:r>
              <a:rPr lang="ca-ES" sz="1600" dirty="0">
                <a:solidFill>
                  <a:srgbClr val="57A7A6"/>
                </a:solidFill>
              </a:rPr>
              <a:t>0,54M€</a:t>
            </a:r>
            <a:r>
              <a:rPr lang="ca-ES" sz="1600" dirty="0"/>
              <a:t> (aplicant dades ALSTOM, 2016) </a:t>
            </a:r>
            <a:r>
              <a:rPr lang="ca-ES" sz="1600" u="sng" dirty="0"/>
              <a:t>Només aquest factor ja seria equivalent a l’estalvi per emissions de </a:t>
            </a:r>
            <a:r>
              <a:rPr lang="ca-ES" sz="1600" u="sng" dirty="0" smtClean="0"/>
              <a:t>l’estudi pel canvi dels autobusos pel tramvia  </a:t>
            </a:r>
            <a:r>
              <a:rPr lang="ca-ES" sz="1600" dirty="0"/>
              <a:t>(</a:t>
            </a:r>
            <a:r>
              <a:rPr lang="ca-ES" sz="1600" dirty="0">
                <a:solidFill>
                  <a:srgbClr val="57A7A6"/>
                </a:solidFill>
              </a:rPr>
              <a:t>0,57M€</a:t>
            </a:r>
            <a:r>
              <a:rPr lang="ca-ES" sz="1600" dirty="0">
                <a:solidFill>
                  <a:schemeClr val="tx1"/>
                </a:solidFill>
              </a:rPr>
              <a:t>)</a:t>
            </a:r>
          </a:p>
          <a:p>
            <a:pPr marL="685800" lvl="1"/>
            <a:r>
              <a:rPr lang="ca-ES" sz="1600" dirty="0" smtClean="0"/>
              <a:t>Ni construcció: directament calculable al projecte constructiu.</a:t>
            </a:r>
          </a:p>
          <a:p>
            <a:pPr marL="685800" lvl="1"/>
            <a:r>
              <a:rPr lang="ca-ES" sz="1600" dirty="0" smtClean="0"/>
              <a:t>Ni producció d’energia (</a:t>
            </a:r>
            <a:r>
              <a:rPr lang="ca-ES" sz="1600" dirty="0" err="1" smtClean="0"/>
              <a:t>pre</a:t>
            </a:r>
            <a:r>
              <a:rPr lang="ca-ES" sz="1600" dirty="0"/>
              <a:t>-combustió) : </a:t>
            </a:r>
            <a:r>
              <a:rPr lang="ca-ES" sz="1600" dirty="0">
                <a:solidFill>
                  <a:srgbClr val="57A7A6"/>
                </a:solidFill>
              </a:rPr>
              <a:t>798 </a:t>
            </a:r>
            <a:r>
              <a:rPr lang="ca-ES" sz="1600" dirty="0" err="1">
                <a:solidFill>
                  <a:srgbClr val="57A7A6"/>
                </a:solidFill>
              </a:rPr>
              <a:t>Tn</a:t>
            </a:r>
            <a:r>
              <a:rPr lang="ca-ES" sz="1600" dirty="0">
                <a:solidFill>
                  <a:srgbClr val="57A7A6"/>
                </a:solidFill>
              </a:rPr>
              <a:t> </a:t>
            </a:r>
            <a:r>
              <a:rPr lang="ca-ES" sz="1600" dirty="0" smtClean="0">
                <a:solidFill>
                  <a:srgbClr val="57A7A6"/>
                </a:solidFill>
              </a:rPr>
              <a:t>CO2/any </a:t>
            </a:r>
            <a:r>
              <a:rPr lang="ca-ES" sz="1600" dirty="0" smtClean="0"/>
              <a:t>→ </a:t>
            </a:r>
            <a:r>
              <a:rPr lang="ca-ES" sz="1600" dirty="0" smtClean="0">
                <a:solidFill>
                  <a:srgbClr val="57A7A6"/>
                </a:solidFill>
              </a:rPr>
              <a:t>29.526€/any </a:t>
            </a:r>
            <a:r>
              <a:rPr lang="ca-ES" sz="1600" dirty="0" smtClean="0"/>
              <a:t>i reducció de consum combustible bus i VP</a:t>
            </a:r>
            <a:endParaRPr lang="ca-ES" sz="1600" dirty="0"/>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29</a:t>
            </a:fld>
            <a:endParaRPr lang="es-ES"/>
          </a:p>
        </p:txBody>
      </p:sp>
    </p:spTree>
    <p:extLst>
      <p:ext uri="{BB962C8B-B14F-4D97-AF65-F5344CB8AC3E}">
        <p14:creationId xmlns:p14="http://schemas.microsoft.com/office/powerpoint/2010/main" val="4044683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A144F1D-12D6-4583-AA15-EC3BD333BD10}" type="slidenum">
              <a:rPr lang="es-ES" smtClean="0"/>
              <a:pPr/>
              <a:t>3</a:t>
            </a:fld>
            <a:endParaRPr lang="es-ES"/>
          </a:p>
        </p:txBody>
      </p:sp>
      <p:graphicFrame>
        <p:nvGraphicFramePr>
          <p:cNvPr id="2" name="Tabla 1"/>
          <p:cNvGraphicFramePr>
            <a:graphicFrameLocks noGrp="1"/>
          </p:cNvGraphicFramePr>
          <p:nvPr>
            <p:extLst>
              <p:ext uri="{D42A27DB-BD31-4B8C-83A1-F6EECF244321}">
                <p14:modId xmlns:p14="http://schemas.microsoft.com/office/powerpoint/2010/main" val="2348497236"/>
              </p:ext>
            </p:extLst>
          </p:nvPr>
        </p:nvGraphicFramePr>
        <p:xfrm>
          <a:off x="251469" y="2481419"/>
          <a:ext cx="8208963" cy="2870141"/>
        </p:xfrm>
        <a:graphic>
          <a:graphicData uri="http://schemas.openxmlformats.org/drawingml/2006/table">
            <a:tbl>
              <a:tblPr firstRow="1" firstCol="1" bandRow="1">
                <a:tableStyleId>{9D7B26C5-4107-4FEC-AEDC-1716B250A1EF}</a:tableStyleId>
              </a:tblPr>
              <a:tblGrid>
                <a:gridCol w="2592339"/>
                <a:gridCol w="576064"/>
                <a:gridCol w="720080"/>
                <a:gridCol w="720080"/>
                <a:gridCol w="720080"/>
                <a:gridCol w="792088"/>
                <a:gridCol w="720080"/>
                <a:gridCol w="648072"/>
                <a:gridCol w="720080"/>
              </a:tblGrid>
              <a:tr h="187205">
                <a:tc>
                  <a:txBody>
                    <a:bodyPr/>
                    <a:lstStyle/>
                    <a:p>
                      <a:pPr>
                        <a:lnSpc>
                          <a:spcPct val="107000"/>
                        </a:lnSpc>
                      </a:pPr>
                      <a:r>
                        <a:rPr lang="es-ES" sz="1600" dirty="0" smtClean="0">
                          <a:effectLst/>
                        </a:rPr>
                        <a:t>AVALUACIÓ</a:t>
                      </a:r>
                      <a:r>
                        <a:rPr lang="es-ES" sz="1600" baseline="0" dirty="0" smtClean="0">
                          <a:effectLst/>
                        </a:rPr>
                        <a:t> EX-POST</a:t>
                      </a:r>
                      <a:endParaRPr lang="ca-ES" sz="1600" dirty="0">
                        <a:effectLst/>
                        <a:latin typeface="Calibri" panose="020F0502020204030204" pitchFamily="34" charset="0"/>
                        <a:cs typeface="Times New Roman" panose="02020603050405020304" pitchFamily="18" charset="0"/>
                      </a:endParaRPr>
                    </a:p>
                  </a:txBody>
                  <a:tcPr marL="43681" marR="43681" marT="0" marB="0" anchor="ctr"/>
                </a:tc>
                <a:tc gridSpan="2">
                  <a:txBody>
                    <a:bodyPr/>
                    <a:lstStyle/>
                    <a:p>
                      <a:pPr algn="ctr">
                        <a:lnSpc>
                          <a:spcPct val="107000"/>
                        </a:lnSpc>
                        <a:spcAft>
                          <a:spcPts val="0"/>
                        </a:spcAft>
                      </a:pPr>
                      <a:r>
                        <a:rPr lang="es-ES" sz="1600" dirty="0" err="1" smtClean="0">
                          <a:effectLst/>
                        </a:rPr>
                        <a:t>Inversió</a:t>
                      </a:r>
                      <a:r>
                        <a:rPr lang="es-ES" sz="1600" dirty="0" smtClean="0">
                          <a:effectLst/>
                        </a:rPr>
                        <a:t> </a:t>
                      </a:r>
                      <a:r>
                        <a:rPr lang="es-ES" sz="1600" dirty="0">
                          <a:effectLst/>
                        </a:rPr>
                        <a:t>(M€)</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hMerge="1">
                  <a:txBody>
                    <a:bodyPr/>
                    <a:lstStyle/>
                    <a:p>
                      <a:endParaRPr lang="ca-ES"/>
                    </a:p>
                  </a:txBody>
                  <a:tcPr/>
                </a:tc>
                <a:tc gridSpan="2">
                  <a:txBody>
                    <a:bodyPr/>
                    <a:lstStyle/>
                    <a:p>
                      <a:pPr algn="ctr">
                        <a:lnSpc>
                          <a:spcPct val="107000"/>
                        </a:lnSpc>
                        <a:spcAft>
                          <a:spcPts val="0"/>
                        </a:spcAft>
                      </a:pPr>
                      <a:r>
                        <a:rPr lang="es-ES" sz="1600" dirty="0" err="1" smtClean="0">
                          <a:effectLst/>
                        </a:rPr>
                        <a:t>Explotació</a:t>
                      </a:r>
                      <a:r>
                        <a:rPr lang="es-ES" sz="1600" dirty="0" smtClean="0">
                          <a:effectLst/>
                        </a:rPr>
                        <a:t> </a:t>
                      </a:r>
                      <a:r>
                        <a:rPr lang="es-ES" sz="1600" dirty="0">
                          <a:effectLst/>
                        </a:rPr>
                        <a:t>(M€)</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hMerge="1">
                  <a:txBody>
                    <a:bodyPr/>
                    <a:lstStyle/>
                    <a:p>
                      <a:endParaRPr lang="ca-ES"/>
                    </a:p>
                  </a:txBody>
                  <a:tcPr/>
                </a:tc>
                <a:tc gridSpan="2">
                  <a:txBody>
                    <a:bodyPr/>
                    <a:lstStyle/>
                    <a:p>
                      <a:pPr algn="ctr">
                        <a:lnSpc>
                          <a:spcPct val="107000"/>
                        </a:lnSpc>
                        <a:spcAft>
                          <a:spcPts val="0"/>
                        </a:spcAft>
                      </a:pPr>
                      <a:r>
                        <a:rPr lang="es-ES" sz="1600">
                          <a:effectLst/>
                        </a:rPr>
                        <a:t>Demanda (Pax/dia)</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hMerge="1">
                  <a:txBody>
                    <a:bodyPr/>
                    <a:lstStyle/>
                    <a:p>
                      <a:endParaRPr lang="ca-ES"/>
                    </a:p>
                  </a:txBody>
                  <a:tcPr/>
                </a:tc>
                <a:tc gridSpan="2">
                  <a:txBody>
                    <a:bodyPr/>
                    <a:lstStyle/>
                    <a:p>
                      <a:pPr algn="ctr">
                        <a:lnSpc>
                          <a:spcPct val="107000"/>
                        </a:lnSpc>
                        <a:spcAft>
                          <a:spcPts val="0"/>
                        </a:spcAft>
                      </a:pPr>
                      <a:r>
                        <a:rPr lang="es-ES" sz="1600">
                          <a:effectLst/>
                        </a:rPr>
                        <a:t>Rendibilitat</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hMerge="1">
                  <a:txBody>
                    <a:bodyPr/>
                    <a:lstStyle/>
                    <a:p>
                      <a:endParaRPr lang="ca-ES"/>
                    </a:p>
                  </a:txBody>
                  <a:tcPr/>
                </a:tc>
              </a:tr>
              <a:tr h="196565">
                <a:tc>
                  <a:txBody>
                    <a:bodyPr/>
                    <a:lstStyle/>
                    <a:p>
                      <a:pPr>
                        <a:lnSpc>
                          <a:spcPct val="107000"/>
                        </a:lnSpc>
                        <a:spcAft>
                          <a:spcPts val="0"/>
                        </a:spcAft>
                      </a:pPr>
                      <a:r>
                        <a:rPr lang="es-ES" sz="1600" dirty="0">
                          <a:effectLst/>
                        </a:rPr>
                        <a:t> </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b"/>
                </a:tc>
                <a:tc>
                  <a:txBody>
                    <a:bodyPr/>
                    <a:lstStyle/>
                    <a:p>
                      <a:pPr algn="r">
                        <a:lnSpc>
                          <a:spcPct val="107000"/>
                        </a:lnSpc>
                        <a:spcAft>
                          <a:spcPts val="0"/>
                        </a:spcAft>
                      </a:pPr>
                      <a:r>
                        <a:rPr lang="es-ES" sz="1600" b="1" dirty="0" err="1" smtClean="0">
                          <a:effectLst/>
                        </a:rPr>
                        <a:t>Prev</a:t>
                      </a:r>
                      <a:r>
                        <a:rPr lang="es-ES" sz="1600" b="1" dirty="0" smtClean="0">
                          <a:effectLst/>
                        </a:rPr>
                        <a:t>.</a:t>
                      </a:r>
                      <a:endParaRPr lang="ca-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b="1" dirty="0" err="1" smtClean="0">
                          <a:effectLst/>
                        </a:rPr>
                        <a:t>Act</a:t>
                      </a:r>
                      <a:r>
                        <a:rPr lang="es-ES" sz="1600" b="1" dirty="0" smtClean="0">
                          <a:effectLst/>
                        </a:rPr>
                        <a:t>.</a:t>
                      </a:r>
                      <a:endParaRPr lang="ca-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b="1" dirty="0" err="1" smtClean="0">
                          <a:effectLst/>
                        </a:rPr>
                        <a:t>Prev</a:t>
                      </a:r>
                      <a:r>
                        <a:rPr lang="es-ES" sz="1600" b="1" dirty="0" smtClean="0">
                          <a:effectLst/>
                        </a:rPr>
                        <a:t>.</a:t>
                      </a:r>
                      <a:endParaRPr lang="ca-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b="1" dirty="0" err="1" smtClean="0">
                          <a:effectLst/>
                        </a:rPr>
                        <a:t>Act</a:t>
                      </a:r>
                      <a:r>
                        <a:rPr lang="es-ES" sz="1600" b="1" dirty="0" smtClean="0">
                          <a:effectLst/>
                        </a:rPr>
                        <a:t>.</a:t>
                      </a:r>
                      <a:endParaRPr lang="ca-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b="1" dirty="0" err="1" smtClean="0">
                          <a:effectLst/>
                        </a:rPr>
                        <a:t>Prev</a:t>
                      </a:r>
                      <a:r>
                        <a:rPr lang="es-ES" sz="1600" b="1" dirty="0" smtClean="0">
                          <a:effectLst/>
                        </a:rPr>
                        <a:t>.</a:t>
                      </a:r>
                      <a:endParaRPr lang="ca-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b="1" dirty="0" err="1" smtClean="0">
                          <a:effectLst/>
                        </a:rPr>
                        <a:t>Act</a:t>
                      </a:r>
                      <a:r>
                        <a:rPr lang="es-ES" sz="1600" b="1" dirty="0" smtClean="0">
                          <a:effectLst/>
                        </a:rPr>
                        <a:t>.</a:t>
                      </a:r>
                      <a:endParaRPr lang="ca-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b="1" dirty="0" err="1" smtClean="0">
                          <a:effectLst/>
                        </a:rPr>
                        <a:t>Prev</a:t>
                      </a:r>
                      <a:r>
                        <a:rPr lang="es-ES" sz="1600" b="1" dirty="0" smtClean="0">
                          <a:effectLst/>
                        </a:rPr>
                        <a:t>.</a:t>
                      </a:r>
                      <a:endParaRPr lang="ca-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b="1" dirty="0" err="1" smtClean="0">
                          <a:effectLst/>
                        </a:rPr>
                        <a:t>Act</a:t>
                      </a:r>
                      <a:r>
                        <a:rPr lang="es-ES" sz="1600" b="1" dirty="0" smtClean="0">
                          <a:effectLst/>
                        </a:rPr>
                        <a:t>.</a:t>
                      </a:r>
                      <a:endParaRPr lang="ca-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87205">
                <a:tc>
                  <a:txBody>
                    <a:bodyPr/>
                    <a:lstStyle/>
                    <a:p>
                      <a:pPr>
                        <a:lnSpc>
                          <a:spcPct val="107000"/>
                        </a:lnSpc>
                        <a:spcAft>
                          <a:spcPts val="0"/>
                        </a:spcAft>
                      </a:pPr>
                      <a:r>
                        <a:rPr lang="es-ES" sz="1600" dirty="0" err="1" smtClean="0">
                          <a:effectLst/>
                        </a:rPr>
                        <a:t>Trinitat</a:t>
                      </a:r>
                      <a:r>
                        <a:rPr lang="es-ES" sz="1600" dirty="0" smtClean="0">
                          <a:effectLst/>
                        </a:rPr>
                        <a:t> </a:t>
                      </a:r>
                      <a:r>
                        <a:rPr lang="es-ES" sz="1600" dirty="0">
                          <a:effectLst/>
                        </a:rPr>
                        <a:t>Nova – Can </a:t>
                      </a:r>
                      <a:r>
                        <a:rPr lang="es-ES" sz="1600" dirty="0" err="1">
                          <a:effectLst/>
                        </a:rPr>
                        <a:t>Cuiàs</a:t>
                      </a:r>
                      <a:r>
                        <a:rPr lang="es-ES" sz="1600" dirty="0">
                          <a:effectLst/>
                        </a:rPr>
                        <a:t>. L11</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33,7</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a:effectLst/>
                        </a:rPr>
                        <a:t>49</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0,64</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2,22</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5.800</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7.850</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9,1%</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b="1" dirty="0">
                          <a:solidFill>
                            <a:srgbClr val="FF0000"/>
                          </a:solidFill>
                          <a:effectLst/>
                        </a:rPr>
                        <a:t>3,7%</a:t>
                      </a:r>
                      <a:endParaRPr lang="ca-E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87205">
                <a:tc>
                  <a:txBody>
                    <a:bodyPr/>
                    <a:lstStyle/>
                    <a:p>
                      <a:pPr>
                        <a:lnSpc>
                          <a:spcPct val="107000"/>
                        </a:lnSpc>
                        <a:spcAft>
                          <a:spcPts val="0"/>
                        </a:spcAft>
                      </a:pPr>
                      <a:r>
                        <a:rPr lang="es-ES" sz="1600">
                          <a:effectLst/>
                        </a:rPr>
                        <a:t>Trambaix</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smtClean="0">
                          <a:effectLst/>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300,4</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smtClean="0">
                          <a:effectLst/>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11,4</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smtClean="0">
                          <a:effectLst/>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55.932</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smtClean="0">
                          <a:effectLst/>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11,9%</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87205">
                <a:tc>
                  <a:txBody>
                    <a:bodyPr/>
                    <a:lstStyle/>
                    <a:p>
                      <a:pPr>
                        <a:lnSpc>
                          <a:spcPct val="107000"/>
                        </a:lnSpc>
                        <a:spcAft>
                          <a:spcPts val="0"/>
                        </a:spcAft>
                      </a:pPr>
                      <a:r>
                        <a:rPr lang="es-ES" sz="1600" dirty="0" err="1">
                          <a:effectLst/>
                        </a:rPr>
                        <a:t>Trambesòs</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smtClean="0">
                          <a:effectLst/>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264,5</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smtClean="0">
                          <a:effectLst/>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11,1</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smtClean="0">
                          <a:effectLst/>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23.364</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smtClean="0">
                          <a:effectLst/>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b="1" dirty="0">
                          <a:solidFill>
                            <a:srgbClr val="FF0000"/>
                          </a:solidFill>
                          <a:effectLst/>
                        </a:rPr>
                        <a:t>0,2%</a:t>
                      </a:r>
                      <a:endParaRPr lang="ca-E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87205">
                <a:tc>
                  <a:txBody>
                    <a:bodyPr/>
                    <a:lstStyle/>
                    <a:p>
                      <a:pPr>
                        <a:lnSpc>
                          <a:spcPct val="107000"/>
                        </a:lnSpc>
                        <a:spcAft>
                          <a:spcPts val="0"/>
                        </a:spcAft>
                      </a:pPr>
                      <a:r>
                        <a:rPr lang="es-ES" sz="1600" dirty="0" err="1">
                          <a:effectLst/>
                        </a:rPr>
                        <a:t>Aeri</a:t>
                      </a:r>
                      <a:r>
                        <a:rPr lang="es-ES" sz="1600" dirty="0">
                          <a:effectLst/>
                        </a:rPr>
                        <a:t> </a:t>
                      </a:r>
                      <a:r>
                        <a:rPr lang="es-ES" sz="1600" dirty="0" err="1">
                          <a:effectLst/>
                        </a:rPr>
                        <a:t>Olesa</a:t>
                      </a:r>
                      <a:r>
                        <a:rPr lang="es-ES" sz="1600" dirty="0">
                          <a:effectLst/>
                        </a:rPr>
                        <a:t> </a:t>
                      </a:r>
                      <a:r>
                        <a:rPr lang="es-ES" sz="1600" dirty="0" smtClean="0">
                          <a:effectLst/>
                        </a:rPr>
                        <a:t>M. </a:t>
                      </a:r>
                      <a:r>
                        <a:rPr lang="es-ES" sz="1600" dirty="0">
                          <a:effectLst/>
                        </a:rPr>
                        <a:t>– </a:t>
                      </a:r>
                      <a:r>
                        <a:rPr lang="es-ES" sz="1600" dirty="0" err="1">
                          <a:effectLst/>
                        </a:rPr>
                        <a:t>Esparreguera</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a:effectLst/>
                        </a:rPr>
                        <a:t>3,1</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4,5</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0,17</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0,16</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1.000</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324</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8,2%</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b="1" dirty="0">
                          <a:solidFill>
                            <a:srgbClr val="FF0000"/>
                          </a:solidFill>
                          <a:effectLst/>
                        </a:rPr>
                        <a:t>-2,1%</a:t>
                      </a:r>
                      <a:endParaRPr lang="ca-E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87205">
                <a:tc>
                  <a:txBody>
                    <a:bodyPr/>
                    <a:lstStyle/>
                    <a:p>
                      <a:pPr>
                        <a:lnSpc>
                          <a:spcPct val="107000"/>
                        </a:lnSpc>
                        <a:spcAft>
                          <a:spcPts val="0"/>
                        </a:spcAft>
                      </a:pPr>
                      <a:r>
                        <a:rPr lang="en-US" sz="1600" dirty="0" smtClean="0">
                          <a:effectLst/>
                        </a:rPr>
                        <a:t>L3 </a:t>
                      </a:r>
                      <a:r>
                        <a:rPr lang="en-US" sz="1600" dirty="0" err="1">
                          <a:effectLst/>
                        </a:rPr>
                        <a:t>Canyelles</a:t>
                      </a:r>
                      <a:r>
                        <a:rPr lang="en-US" sz="1600" dirty="0">
                          <a:effectLst/>
                        </a:rPr>
                        <a:t> – </a:t>
                      </a:r>
                      <a:r>
                        <a:rPr lang="en-US" sz="1600" dirty="0" err="1">
                          <a:effectLst/>
                        </a:rPr>
                        <a:t>Trinitat</a:t>
                      </a:r>
                      <a:r>
                        <a:rPr lang="en-US" sz="1600" dirty="0">
                          <a:effectLst/>
                        </a:rPr>
                        <a:t> Nova</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smtClean="0">
                          <a:effectLst/>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140,4</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smtClean="0">
                          <a:effectLst/>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a:effectLst/>
                        </a:rPr>
                        <a:t>1,9</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smtClean="0">
                          <a:effectLst/>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13.200</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6,6%</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b="1">
                          <a:solidFill>
                            <a:srgbClr val="FF0000"/>
                          </a:solidFill>
                          <a:effectLst/>
                        </a:rPr>
                        <a:t>2,5%</a:t>
                      </a:r>
                      <a:endParaRPr lang="ca-ES"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87205">
                <a:tc>
                  <a:txBody>
                    <a:bodyPr/>
                    <a:lstStyle/>
                    <a:p>
                      <a:pPr>
                        <a:lnSpc>
                          <a:spcPct val="107000"/>
                        </a:lnSpc>
                        <a:spcAft>
                          <a:spcPts val="0"/>
                        </a:spcAft>
                      </a:pPr>
                      <a:r>
                        <a:rPr lang="es-ES" sz="1600">
                          <a:effectLst/>
                        </a:rPr>
                        <a:t>Tram 4 línies L9 / L10</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a:effectLst/>
                        </a:rPr>
                        <a:t>434</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1266,6</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10,4</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10,9</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89.000</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28.930</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10,8%</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b="1" dirty="0">
                          <a:solidFill>
                            <a:srgbClr val="FF0000"/>
                          </a:solidFill>
                          <a:effectLst/>
                        </a:rPr>
                        <a:t>2,0%</a:t>
                      </a:r>
                      <a:endParaRPr lang="ca-E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87205">
                <a:tc>
                  <a:txBody>
                    <a:bodyPr/>
                    <a:lstStyle/>
                    <a:p>
                      <a:pPr>
                        <a:lnSpc>
                          <a:spcPct val="107000"/>
                        </a:lnSpc>
                        <a:spcAft>
                          <a:spcPts val="0"/>
                        </a:spcAft>
                      </a:pPr>
                      <a:r>
                        <a:rPr lang="es-ES" sz="1600" dirty="0" smtClean="0">
                          <a:effectLst/>
                        </a:rPr>
                        <a:t>L2 </a:t>
                      </a:r>
                      <a:r>
                        <a:rPr lang="es-ES" sz="1600" dirty="0" err="1">
                          <a:effectLst/>
                        </a:rPr>
                        <a:t>Pep</a:t>
                      </a:r>
                      <a:r>
                        <a:rPr lang="es-ES" sz="1600" dirty="0">
                          <a:effectLst/>
                        </a:rPr>
                        <a:t> Ventura – </a:t>
                      </a:r>
                      <a:r>
                        <a:rPr lang="es-ES" sz="1600" dirty="0" err="1" smtClean="0">
                          <a:effectLst/>
                        </a:rPr>
                        <a:t>Pomp</a:t>
                      </a:r>
                      <a:r>
                        <a:rPr lang="es-ES" sz="1600" dirty="0" smtClean="0">
                          <a:effectLst/>
                        </a:rPr>
                        <a:t>.</a:t>
                      </a:r>
                      <a:r>
                        <a:rPr lang="es-ES" sz="1600" baseline="0" dirty="0" smtClean="0">
                          <a:effectLst/>
                        </a:rPr>
                        <a:t> </a:t>
                      </a:r>
                      <a:r>
                        <a:rPr lang="es-ES" sz="1600" baseline="0" dirty="0" err="1" smtClean="0">
                          <a:effectLst/>
                        </a:rPr>
                        <a:t>Fab</a:t>
                      </a:r>
                      <a:r>
                        <a:rPr lang="es-ES" sz="1600" baseline="0" dirty="0" smtClean="0">
                          <a:effectLst/>
                        </a:rPr>
                        <a:t>.</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a:effectLst/>
                        </a:rPr>
                        <a:t>103,6</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62,4</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5</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1</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16.100</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15.370</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9,0%</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a:effectLst/>
                        </a:rPr>
                        <a:t>14,2%</a:t>
                      </a:r>
                      <a:endParaRPr lang="ca-ES" sz="160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96565">
                <a:tc>
                  <a:txBody>
                    <a:bodyPr/>
                    <a:lstStyle/>
                    <a:p>
                      <a:pPr>
                        <a:lnSpc>
                          <a:spcPct val="107000"/>
                        </a:lnSpc>
                        <a:spcAft>
                          <a:spcPts val="0"/>
                        </a:spcAft>
                      </a:pPr>
                      <a:r>
                        <a:rPr lang="en-US" sz="1600" dirty="0" smtClean="0">
                          <a:effectLst/>
                        </a:rPr>
                        <a:t> </a:t>
                      </a:r>
                      <a:r>
                        <a:rPr lang="en-US" sz="1600" dirty="0">
                          <a:effectLst/>
                        </a:rPr>
                        <a:t>L5 </a:t>
                      </a:r>
                      <a:r>
                        <a:rPr lang="en-US" sz="1600" dirty="0" err="1">
                          <a:effectLst/>
                        </a:rPr>
                        <a:t>Horta</a:t>
                      </a:r>
                      <a:r>
                        <a:rPr lang="en-US" sz="1600" dirty="0">
                          <a:effectLst/>
                        </a:rPr>
                        <a:t> - </a:t>
                      </a:r>
                      <a:r>
                        <a:rPr lang="en-US" sz="1600" dirty="0" err="1">
                          <a:effectLst/>
                        </a:rPr>
                        <a:t>Vall</a:t>
                      </a:r>
                      <a:r>
                        <a:rPr lang="en-US" sz="1600" dirty="0">
                          <a:effectLst/>
                        </a:rPr>
                        <a:t> </a:t>
                      </a:r>
                      <a:r>
                        <a:rPr lang="en-US" sz="1600" dirty="0" err="1">
                          <a:effectLst/>
                        </a:rPr>
                        <a:t>d’Hebron</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a:effectLst/>
                        </a:rPr>
                        <a:t>119,4</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a:effectLst/>
                        </a:rPr>
                        <a:t>311,4</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a:effectLst/>
                        </a:rPr>
                        <a:t>2,38</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a:effectLst/>
                        </a:rPr>
                        <a:t>2,7</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a:effectLst/>
                        </a:rPr>
                        <a:t>33.250</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a:effectLst/>
                        </a:rPr>
                        <a:t>31.200</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dirty="0">
                          <a:effectLst/>
                        </a:rPr>
                        <a:t>17,0%</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es-ES" sz="1600" b="1" dirty="0">
                          <a:solidFill>
                            <a:srgbClr val="FF0000"/>
                          </a:solidFill>
                          <a:effectLst/>
                        </a:rPr>
                        <a:t>3,5%</a:t>
                      </a:r>
                      <a:endParaRPr lang="ca-E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bl>
          </a:graphicData>
        </a:graphic>
      </p:graphicFrame>
      <p:sp>
        <p:nvSpPr>
          <p:cNvPr id="5" name="Rectángulo 4"/>
          <p:cNvSpPr/>
          <p:nvPr/>
        </p:nvSpPr>
        <p:spPr>
          <a:xfrm>
            <a:off x="251520" y="5445224"/>
            <a:ext cx="8208912" cy="307777"/>
          </a:xfrm>
          <a:prstGeom prst="rect">
            <a:avLst/>
          </a:prstGeom>
        </p:spPr>
        <p:txBody>
          <a:bodyPr wrap="square">
            <a:spAutoFit/>
          </a:bodyPr>
          <a:lstStyle/>
          <a:p>
            <a:r>
              <a:rPr lang="es-ES" sz="1400" b="1" dirty="0" smtClean="0">
                <a:latin typeface="Garamond" panose="02020404030301010803" pitchFamily="18" charset="0"/>
                <a:ea typeface="Calibri" panose="020F0502020204030204" pitchFamily="34" charset="0"/>
                <a:cs typeface="Times New Roman" panose="02020603050405020304" pitchFamily="18" charset="0"/>
              </a:rPr>
              <a:t>Taula 1. </a:t>
            </a:r>
            <a:r>
              <a:rPr lang="es-ES" sz="1400" b="1" dirty="0" err="1" smtClean="0">
                <a:latin typeface="Garamond" panose="02020404030301010803" pitchFamily="18" charset="0"/>
                <a:ea typeface="Calibri" panose="020F0502020204030204" pitchFamily="34" charset="0"/>
                <a:cs typeface="Times New Roman" panose="02020603050405020304" pitchFamily="18" charset="0"/>
              </a:rPr>
              <a:t>Resum</a:t>
            </a:r>
            <a:r>
              <a:rPr lang="es-ES" sz="1400" b="1" dirty="0" smtClean="0">
                <a:latin typeface="Garamond" panose="02020404030301010803" pitchFamily="18" charset="0"/>
                <a:ea typeface="Calibri" panose="020F0502020204030204" pitchFamily="34" charset="0"/>
                <a:cs typeface="Times New Roman" panose="02020603050405020304" pitchFamily="18" charset="0"/>
              </a:rPr>
              <a:t> </a:t>
            </a:r>
            <a:r>
              <a:rPr lang="es-ES" sz="1400" b="1" dirty="0" err="1" smtClean="0">
                <a:latin typeface="Garamond" panose="02020404030301010803" pitchFamily="18" charset="0"/>
                <a:ea typeface="Calibri" panose="020F0502020204030204" pitchFamily="34" charset="0"/>
                <a:cs typeface="Times New Roman" panose="02020603050405020304" pitchFamily="18" charset="0"/>
              </a:rPr>
              <a:t>dels</a:t>
            </a:r>
            <a:r>
              <a:rPr lang="es-ES" sz="1400" b="1" dirty="0" smtClean="0">
                <a:latin typeface="Garamond" panose="02020404030301010803" pitchFamily="18" charset="0"/>
                <a:ea typeface="Calibri" panose="020F0502020204030204" pitchFamily="34" charset="0"/>
                <a:cs typeface="Times New Roman" panose="02020603050405020304" pitchFamily="18" charset="0"/>
              </a:rPr>
              <a:t> </a:t>
            </a:r>
            <a:r>
              <a:rPr lang="es-ES" sz="1400" b="1" dirty="0" err="1" smtClean="0">
                <a:latin typeface="Garamond" panose="02020404030301010803" pitchFamily="18" charset="0"/>
                <a:ea typeface="Calibri" panose="020F0502020204030204" pitchFamily="34" charset="0"/>
                <a:cs typeface="Times New Roman" panose="02020603050405020304" pitchFamily="18" charset="0"/>
              </a:rPr>
              <a:t>resultats</a:t>
            </a:r>
            <a:r>
              <a:rPr lang="es-ES" sz="1400" b="1" dirty="0" smtClean="0">
                <a:latin typeface="Garamond" panose="02020404030301010803" pitchFamily="18" charset="0"/>
                <a:ea typeface="Calibri" panose="020F0502020204030204" pitchFamily="34" charset="0"/>
                <a:cs typeface="Times New Roman" panose="02020603050405020304" pitchFamily="18" charset="0"/>
              </a:rPr>
              <a:t> de </a:t>
            </a:r>
            <a:r>
              <a:rPr lang="es-ES" sz="1400" b="1" dirty="0" err="1" smtClean="0">
                <a:latin typeface="Garamond" panose="02020404030301010803" pitchFamily="18" charset="0"/>
                <a:ea typeface="Calibri" panose="020F0502020204030204" pitchFamily="34" charset="0"/>
                <a:cs typeface="Times New Roman" panose="02020603050405020304" pitchFamily="18" charset="0"/>
              </a:rPr>
              <a:t>l’avaluació</a:t>
            </a:r>
            <a:r>
              <a:rPr lang="es-ES" sz="1400" b="1" dirty="0" smtClean="0">
                <a:latin typeface="Garamond" panose="02020404030301010803" pitchFamily="18" charset="0"/>
                <a:ea typeface="Calibri" panose="020F0502020204030204" pitchFamily="34" charset="0"/>
                <a:cs typeface="Times New Roman" panose="02020603050405020304" pitchFamily="18" charset="0"/>
              </a:rPr>
              <a:t> ex-post </a:t>
            </a:r>
            <a:r>
              <a:rPr lang="es-ES" sz="1400" b="1" dirty="0" err="1">
                <a:latin typeface="Garamond" panose="02020404030301010803" pitchFamily="18" charset="0"/>
                <a:ea typeface="Calibri" panose="020F0502020204030204" pitchFamily="34" charset="0"/>
                <a:cs typeface="Times New Roman" panose="02020603050405020304" pitchFamily="18" charset="0"/>
              </a:rPr>
              <a:t>d’actuacions</a:t>
            </a:r>
            <a:r>
              <a:rPr lang="es-ES" sz="1400" b="1" dirty="0">
                <a:latin typeface="Garamond" panose="02020404030301010803" pitchFamily="18" charset="0"/>
                <a:ea typeface="Calibri" panose="020F0502020204030204" pitchFamily="34" charset="0"/>
                <a:cs typeface="Times New Roman" panose="02020603050405020304" pitchFamily="18" charset="0"/>
              </a:rPr>
              <a:t> en </a:t>
            </a:r>
            <a:r>
              <a:rPr lang="es-ES" sz="1400" b="1" dirty="0" err="1">
                <a:latin typeface="Garamond" panose="02020404030301010803" pitchFamily="18" charset="0"/>
                <a:ea typeface="Calibri" panose="020F0502020204030204" pitchFamily="34" charset="0"/>
                <a:cs typeface="Times New Roman" panose="02020603050405020304" pitchFamily="18" charset="0"/>
              </a:rPr>
              <a:t>servei</a:t>
            </a:r>
            <a:r>
              <a:rPr lang="es-ES" sz="1400" b="1" dirty="0">
                <a:latin typeface="Garamond" panose="02020404030301010803" pitchFamily="18" charset="0"/>
                <a:ea typeface="Calibri" panose="020F0502020204030204" pitchFamily="34" charset="0"/>
                <a:cs typeface="Times New Roman" panose="02020603050405020304" pitchFamily="18" charset="0"/>
              </a:rPr>
              <a:t> (Font: PDI 2011-2020 </a:t>
            </a:r>
            <a:r>
              <a:rPr lang="es-ES" sz="1400" b="1" dirty="0" smtClean="0">
                <a:latin typeface="Garamond" panose="02020404030301010803" pitchFamily="18" charset="0"/>
                <a:ea typeface="Calibri" panose="020F0502020204030204" pitchFamily="34" charset="0"/>
                <a:cs typeface="Times New Roman" panose="02020603050405020304" pitchFamily="18" charset="0"/>
              </a:rPr>
              <a:t>ATM)</a:t>
            </a:r>
            <a:endParaRPr lang="ca-ES" sz="1400" b="1" dirty="0">
              <a:latin typeface="Garamond" panose="02020404030301010803" pitchFamily="18" charset="0"/>
            </a:endParaRPr>
          </a:p>
        </p:txBody>
      </p:sp>
      <p:sp>
        <p:nvSpPr>
          <p:cNvPr id="9" name="2 Marcador de contenido"/>
          <p:cNvSpPr>
            <a:spLocks noGrp="1"/>
          </p:cNvSpPr>
          <p:nvPr>
            <p:ph idx="1"/>
          </p:nvPr>
        </p:nvSpPr>
        <p:spPr>
          <a:xfrm>
            <a:off x="251520" y="1052736"/>
            <a:ext cx="8208912" cy="1428683"/>
          </a:xfrm>
        </p:spPr>
        <p:txBody>
          <a:bodyPr>
            <a:normAutofit/>
          </a:bodyPr>
          <a:lstStyle/>
          <a:p>
            <a:pPr>
              <a:buNone/>
            </a:pPr>
            <a:r>
              <a:rPr lang="ca-ES" b="1" dirty="0" smtClean="0">
                <a:solidFill>
                  <a:srgbClr val="57A7A6"/>
                </a:solidFill>
              </a:rPr>
              <a:t>1. Antecedents</a:t>
            </a:r>
          </a:p>
          <a:p>
            <a:pPr marL="0" indent="0" algn="just">
              <a:buNone/>
            </a:pPr>
            <a:r>
              <a:rPr lang="ca-ES" sz="2400" dirty="0" smtClean="0"/>
              <a:t>Evidències en l’avaluació d’infraestructures a Catalunya.</a:t>
            </a:r>
          </a:p>
        </p:txBody>
      </p:sp>
    </p:spTree>
    <p:extLst>
      <p:ext uri="{BB962C8B-B14F-4D97-AF65-F5344CB8AC3E}">
        <p14:creationId xmlns:p14="http://schemas.microsoft.com/office/powerpoint/2010/main" val="3344653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5472608"/>
          </a:xfrm>
        </p:spPr>
        <p:txBody>
          <a:bodyPr>
            <a:normAutofit fontScale="92500" lnSpcReduction="10000"/>
          </a:bodyPr>
          <a:lstStyle/>
          <a:p>
            <a:pPr>
              <a:buNone/>
            </a:pPr>
            <a:r>
              <a:rPr lang="ca-ES" b="1" dirty="0" smtClean="0">
                <a:solidFill>
                  <a:srgbClr val="57A7A6"/>
                </a:solidFill>
              </a:rPr>
              <a:t>6. Estudi de trànsit</a:t>
            </a:r>
          </a:p>
          <a:p>
            <a:pPr>
              <a:buNone/>
            </a:pPr>
            <a:r>
              <a:rPr lang="ca-ES" sz="2200" b="1" dirty="0" smtClean="0"/>
              <a:t>6.1 Aspectes metodològics</a:t>
            </a:r>
          </a:p>
          <a:p>
            <a:r>
              <a:rPr lang="ca-ES" sz="2400" b="1" dirty="0" smtClean="0"/>
              <a:t>Només valora els canvis en els nivells de servei “F” </a:t>
            </a:r>
            <a:r>
              <a:rPr lang="ca-ES" sz="2400" dirty="0" smtClean="0"/>
              <a:t>(demanda &gt; capacitat). La resta d’usuaris VP ni milloren ni empitjoren.</a:t>
            </a:r>
          </a:p>
          <a:p>
            <a:r>
              <a:rPr lang="ca-ES" sz="2400" dirty="0" smtClean="0"/>
              <a:t>Assumeix que </a:t>
            </a:r>
            <a:r>
              <a:rPr lang="ca-ES" sz="2400" b="1" dirty="0" smtClean="0"/>
              <a:t>fora d’aquests trams no hi ha congestió i no canvia el temps de desplaçament</a:t>
            </a:r>
            <a:r>
              <a:rPr lang="ca-ES" sz="2400" dirty="0" smtClean="0"/>
              <a:t>.</a:t>
            </a:r>
          </a:p>
          <a:p>
            <a:r>
              <a:rPr lang="ca-ES" sz="2400" b="1" dirty="0" smtClean="0"/>
              <a:t>Simulació macro</a:t>
            </a:r>
            <a:r>
              <a:rPr lang="ca-ES" sz="2400" dirty="0" smtClean="0"/>
              <a:t>: no considera interacció vehicles amb cruïlles + </a:t>
            </a:r>
            <a:r>
              <a:rPr lang="ca-ES" sz="2400" dirty="0" err="1" smtClean="0"/>
              <a:t>semaforització</a:t>
            </a:r>
            <a:r>
              <a:rPr lang="ca-ES" sz="2400" dirty="0" smtClean="0"/>
              <a:t>.</a:t>
            </a:r>
          </a:p>
          <a:p>
            <a:r>
              <a:rPr lang="ca-ES" sz="2400" dirty="0" smtClean="0"/>
              <a:t>El </a:t>
            </a:r>
            <a:r>
              <a:rPr lang="ca-ES" sz="2400" b="1" dirty="0" smtClean="0"/>
              <a:t>desviament de trànsit cap als carrers de l’Eixample redueix els nivells de servei </a:t>
            </a:r>
            <a:r>
              <a:rPr lang="ca-ES" sz="2400" dirty="0" smtClean="0"/>
              <a:t>(menor velocitat de circulació = major temps de desplaçament)</a:t>
            </a:r>
          </a:p>
          <a:p>
            <a:r>
              <a:rPr lang="ca-ES" sz="2400" dirty="0" smtClean="0"/>
              <a:t>Diversos apartats de </a:t>
            </a:r>
            <a:r>
              <a:rPr lang="ca-ES" sz="2400" b="1" dirty="0" smtClean="0"/>
              <a:t>l’estudi esmenten que la captació del </a:t>
            </a:r>
            <a:r>
              <a:rPr lang="ca-ES" sz="2400" b="1" dirty="0" err="1" smtClean="0"/>
              <a:t>vehícle</a:t>
            </a:r>
            <a:r>
              <a:rPr lang="ca-ES" sz="2400" b="1" dirty="0" smtClean="0"/>
              <a:t> privat és crítica i condiciona els resultats </a:t>
            </a:r>
            <a:r>
              <a:rPr lang="ca-ES" sz="2400" dirty="0" smtClean="0"/>
              <a:t>obtinguts a </a:t>
            </a:r>
            <a:r>
              <a:rPr lang="ca-ES" sz="2400" dirty="0" smtClean="0"/>
              <a:t>nivell </a:t>
            </a:r>
            <a:r>
              <a:rPr lang="ca-ES" sz="2400" dirty="0" smtClean="0"/>
              <a:t>de “congestió”.</a:t>
            </a:r>
            <a:endParaRPr lang="ca-ES" sz="2400" dirty="0"/>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30</a:t>
            </a:fld>
            <a:endParaRPr lang="es-ES"/>
          </a:p>
        </p:txBody>
      </p:sp>
    </p:spTree>
    <p:extLst>
      <p:ext uri="{BB962C8B-B14F-4D97-AF65-F5344CB8AC3E}">
        <p14:creationId xmlns:p14="http://schemas.microsoft.com/office/powerpoint/2010/main" val="138808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1224136"/>
          </a:xfrm>
        </p:spPr>
        <p:txBody>
          <a:bodyPr>
            <a:normAutofit/>
          </a:bodyPr>
          <a:lstStyle/>
          <a:p>
            <a:pPr>
              <a:buNone/>
            </a:pPr>
            <a:r>
              <a:rPr lang="ca-ES" b="1" dirty="0" smtClean="0">
                <a:solidFill>
                  <a:srgbClr val="57A7A6"/>
                </a:solidFill>
              </a:rPr>
              <a:t>6. Estudi de trànsit</a:t>
            </a:r>
          </a:p>
          <a:p>
            <a:pPr>
              <a:buNone/>
            </a:pPr>
            <a:r>
              <a:rPr lang="ca-ES" sz="2200" b="1" dirty="0" smtClean="0"/>
              <a:t>6.1 Aspectes metodològics</a:t>
            </a: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31</a:t>
            </a:fld>
            <a:endParaRPr lang="es-ES"/>
          </a:p>
        </p:txBody>
      </p:sp>
      <p:pic>
        <p:nvPicPr>
          <p:cNvPr id="5" name="Imatge 10"/>
          <p:cNvPicPr>
            <a:picLocks noChangeAspect="1"/>
          </p:cNvPicPr>
          <p:nvPr/>
        </p:nvPicPr>
        <p:blipFill rotWithShape="1">
          <a:blip r:embed="rId2" cstate="print">
            <a:extLst>
              <a:ext uri="{28A0092B-C50C-407E-A947-70E740481C1C}">
                <a14:useLocalDpi xmlns:a14="http://schemas.microsoft.com/office/drawing/2010/main" val="0"/>
              </a:ext>
            </a:extLst>
          </a:blip>
          <a:srcRect l="16815" r="4628"/>
          <a:stretch/>
        </p:blipFill>
        <p:spPr bwMode="auto">
          <a:xfrm>
            <a:off x="238828" y="2636593"/>
            <a:ext cx="3988046" cy="3476400"/>
          </a:xfrm>
          <a:prstGeom prst="rect">
            <a:avLst/>
          </a:prstGeom>
          <a:noFill/>
        </p:spPr>
      </p:pic>
      <p:pic>
        <p:nvPicPr>
          <p:cNvPr id="6" name="Imatge 9"/>
          <p:cNvPicPr>
            <a:picLocks noChangeAspect="1"/>
          </p:cNvPicPr>
          <p:nvPr/>
        </p:nvPicPr>
        <p:blipFill rotWithShape="1">
          <a:blip r:embed="rId3" cstate="print">
            <a:extLst>
              <a:ext uri="{28A0092B-C50C-407E-A947-70E740481C1C}">
                <a14:useLocalDpi xmlns:a14="http://schemas.microsoft.com/office/drawing/2010/main" val="0"/>
              </a:ext>
            </a:extLst>
          </a:blip>
          <a:srcRect l="16231" t="4238"/>
          <a:stretch/>
        </p:blipFill>
        <p:spPr bwMode="auto">
          <a:xfrm>
            <a:off x="4279336" y="2645738"/>
            <a:ext cx="4104455" cy="3467810"/>
          </a:xfrm>
          <a:prstGeom prst="rect">
            <a:avLst/>
          </a:prstGeom>
          <a:noFill/>
          <a:ln>
            <a:noFill/>
          </a:ln>
          <a:extLst>
            <a:ext uri="{53640926-AAD7-44D8-BBD7-CCE9431645EC}">
              <a14:shadowObscured xmlns:a14="http://schemas.microsoft.com/office/drawing/2010/main"/>
            </a:ext>
          </a:extLst>
        </p:spPr>
      </p:pic>
      <p:sp>
        <p:nvSpPr>
          <p:cNvPr id="7" name="CuadroTexto 6"/>
          <p:cNvSpPr txBox="1"/>
          <p:nvPr/>
        </p:nvSpPr>
        <p:spPr>
          <a:xfrm>
            <a:off x="1464123" y="2276873"/>
            <a:ext cx="1549909" cy="276999"/>
          </a:xfrm>
          <a:prstGeom prst="rect">
            <a:avLst/>
          </a:prstGeom>
          <a:noFill/>
          <a:ln>
            <a:solidFill>
              <a:schemeClr val="bg1">
                <a:lumMod val="65000"/>
              </a:schemeClr>
            </a:solidFill>
          </a:ln>
        </p:spPr>
        <p:txBody>
          <a:bodyPr wrap="square" rtlCol="0">
            <a:spAutoFit/>
          </a:bodyPr>
          <a:lstStyle/>
          <a:p>
            <a:pPr algn="ctr"/>
            <a:r>
              <a:rPr lang="es-ES" sz="1200" b="1" dirty="0" smtClean="0"/>
              <a:t>ACTUAL</a:t>
            </a:r>
            <a:endParaRPr lang="ca-ES" sz="1200" b="1" dirty="0"/>
          </a:p>
        </p:txBody>
      </p:sp>
      <p:sp>
        <p:nvSpPr>
          <p:cNvPr id="8" name="CuadroTexto 7"/>
          <p:cNvSpPr txBox="1"/>
          <p:nvPr/>
        </p:nvSpPr>
        <p:spPr>
          <a:xfrm>
            <a:off x="5570487" y="2276872"/>
            <a:ext cx="1549909" cy="276999"/>
          </a:xfrm>
          <a:prstGeom prst="rect">
            <a:avLst/>
          </a:prstGeom>
          <a:noFill/>
          <a:ln>
            <a:solidFill>
              <a:schemeClr val="bg1">
                <a:lumMod val="65000"/>
              </a:schemeClr>
            </a:solidFill>
          </a:ln>
        </p:spPr>
        <p:txBody>
          <a:bodyPr wrap="square" rtlCol="0">
            <a:spAutoFit/>
          </a:bodyPr>
          <a:lstStyle/>
          <a:p>
            <a:pPr algn="ctr"/>
            <a:r>
              <a:rPr lang="es-ES" sz="1200" b="1" dirty="0" smtClean="0"/>
              <a:t>TRAM</a:t>
            </a:r>
            <a:endParaRPr lang="ca-ES" sz="1200" b="1" dirty="0"/>
          </a:p>
        </p:txBody>
      </p:sp>
      <p:sp>
        <p:nvSpPr>
          <p:cNvPr id="9" name="Rectángulo 8"/>
          <p:cNvSpPr/>
          <p:nvPr/>
        </p:nvSpPr>
        <p:spPr>
          <a:xfrm>
            <a:off x="142816" y="6207695"/>
            <a:ext cx="8240975" cy="523220"/>
          </a:xfrm>
          <a:prstGeom prst="rect">
            <a:avLst/>
          </a:prstGeom>
        </p:spPr>
        <p:txBody>
          <a:bodyPr wrap="square">
            <a:spAutoFit/>
          </a:bodyPr>
          <a:lstStyle/>
          <a:p>
            <a:pPr algn="just">
              <a:spcAft>
                <a:spcPts val="1000"/>
              </a:spcAft>
            </a:pPr>
            <a:r>
              <a:rPr lang="ca-ES" sz="1400" b="1" dirty="0">
                <a:latin typeface="Garamond" panose="02020404030301010803" pitchFamily="18" charset="0"/>
                <a:ea typeface="Calibri" panose="020F0502020204030204" pitchFamily="34" charset="0"/>
                <a:cs typeface="Times New Roman" panose="02020603050405020304" pitchFamily="18" charset="0"/>
              </a:rPr>
              <a:t>Figura 6</a:t>
            </a:r>
            <a:r>
              <a:rPr lang="ca-ES" sz="1400" b="1" dirty="0" smtClean="0">
                <a:latin typeface="Garamond" panose="02020404030301010803" pitchFamily="18" charset="0"/>
                <a:ea typeface="Calibri" panose="020F0502020204030204" pitchFamily="34" charset="0"/>
                <a:cs typeface="Times New Roman" panose="02020603050405020304" pitchFamily="18" charset="0"/>
              </a:rPr>
              <a:t>. Comparativa de nivell de servei i IMD per l’assignació de trànsit actual i amb el Tram per la Diagonal </a:t>
            </a:r>
            <a:r>
              <a:rPr lang="ca-ES" sz="1400" b="1" dirty="0">
                <a:latin typeface="Garamond" panose="02020404030301010803" pitchFamily="18" charset="0"/>
                <a:ea typeface="Calibri" panose="020F0502020204030204" pitchFamily="34" charset="0"/>
                <a:cs typeface="Times New Roman" panose="02020603050405020304" pitchFamily="18" charset="0"/>
              </a:rPr>
              <a:t>(Font: </a:t>
            </a:r>
            <a:r>
              <a:rPr lang="ca-ES" sz="1400" b="1" dirty="0" smtClean="0">
                <a:latin typeface="Garamond" panose="02020404030301010803" pitchFamily="18" charset="0"/>
                <a:ea typeface="Calibri" panose="020F0502020204030204" pitchFamily="34" charset="0"/>
                <a:cs typeface="Times New Roman" panose="02020603050405020304" pitchFamily="18" charset="0"/>
              </a:rPr>
              <a:t>Estudi connexió </a:t>
            </a:r>
            <a:r>
              <a:rPr lang="ca-ES" sz="1400" b="1" dirty="0" err="1" smtClean="0">
                <a:latin typeface="Garamond" panose="02020404030301010803" pitchFamily="18" charset="0"/>
                <a:ea typeface="Calibri" panose="020F0502020204030204" pitchFamily="34" charset="0"/>
                <a:cs typeface="Times New Roman" panose="02020603050405020304" pitchFamily="18" charset="0"/>
              </a:rPr>
              <a:t>Trambaix</a:t>
            </a:r>
            <a:r>
              <a:rPr lang="ca-ES" sz="1400" b="1" dirty="0" smtClean="0">
                <a:latin typeface="Garamond" panose="02020404030301010803" pitchFamily="18" charset="0"/>
                <a:ea typeface="Calibri" panose="020F0502020204030204" pitchFamily="34" charset="0"/>
                <a:cs typeface="Times New Roman" panose="02020603050405020304" pitchFamily="18" charset="0"/>
              </a:rPr>
              <a:t> i </a:t>
            </a:r>
            <a:r>
              <a:rPr lang="ca-ES" sz="1400" b="1" dirty="0" err="1" smtClean="0">
                <a:latin typeface="Garamond" panose="02020404030301010803" pitchFamily="18" charset="0"/>
                <a:ea typeface="Calibri" panose="020F0502020204030204" pitchFamily="34" charset="0"/>
                <a:cs typeface="Times New Roman" panose="02020603050405020304" pitchFamily="18" charset="0"/>
              </a:rPr>
              <a:t>Trambesòs</a:t>
            </a:r>
            <a:r>
              <a:rPr lang="ca-ES" sz="1400" b="1" dirty="0" smtClean="0">
                <a:latin typeface="Garamond" panose="02020404030301010803" pitchFamily="18" charset="0"/>
                <a:ea typeface="Calibri" panose="020F0502020204030204" pitchFamily="34" charset="0"/>
                <a:cs typeface="Times New Roman" panose="02020603050405020304" pitchFamily="18" charset="0"/>
              </a:rPr>
              <a:t> – Aj. BCN).</a:t>
            </a:r>
            <a:endParaRPr lang="ca-ES" sz="1400" b="1"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75688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A144F1D-12D6-4583-AA15-EC3BD333BD10}" type="slidenum">
              <a:rPr lang="es-ES" smtClean="0"/>
              <a:pPr/>
              <a:t>32</a:t>
            </a:fld>
            <a:endParaRPr lang="es-ES"/>
          </a:p>
        </p:txBody>
      </p:sp>
      <p:graphicFrame>
        <p:nvGraphicFramePr>
          <p:cNvPr id="2" name="Tabla 1"/>
          <p:cNvGraphicFramePr>
            <a:graphicFrameLocks noGrp="1"/>
          </p:cNvGraphicFramePr>
          <p:nvPr>
            <p:extLst>
              <p:ext uri="{D42A27DB-BD31-4B8C-83A1-F6EECF244321}">
                <p14:modId xmlns:p14="http://schemas.microsoft.com/office/powerpoint/2010/main" val="732098433"/>
              </p:ext>
            </p:extLst>
          </p:nvPr>
        </p:nvGraphicFramePr>
        <p:xfrm>
          <a:off x="611560" y="1144641"/>
          <a:ext cx="7632846" cy="4804638"/>
        </p:xfrm>
        <a:graphic>
          <a:graphicData uri="http://schemas.openxmlformats.org/drawingml/2006/table">
            <a:tbl>
              <a:tblPr firstRow="1" firstCol="1" bandRow="1">
                <a:tableStyleId>{2D5ABB26-0587-4C30-8999-92F81FD0307C}</a:tableStyleId>
              </a:tblPr>
              <a:tblGrid>
                <a:gridCol w="321384"/>
                <a:gridCol w="1124840"/>
                <a:gridCol w="642766"/>
                <a:gridCol w="1285532"/>
                <a:gridCol w="1124840"/>
                <a:gridCol w="1285532"/>
                <a:gridCol w="883803"/>
                <a:gridCol w="964149"/>
              </a:tblGrid>
              <a:tr h="193575">
                <a:tc>
                  <a:txBody>
                    <a:bodyPr/>
                    <a:lstStyle/>
                    <a:p>
                      <a:pPr>
                        <a:lnSpc>
                          <a:spcPct val="100000"/>
                        </a:lnSpc>
                      </a:pPr>
                      <a:endParaRPr lang="ca-ES" sz="1200" dirty="0">
                        <a:effectLst/>
                        <a:latin typeface="Calibri" panose="020F0502020204030204" pitchFamily="34" charset="0"/>
                        <a:cs typeface="Times New Roman" panose="02020603050405020304" pitchFamily="18" charset="0"/>
                      </a:endParaRPr>
                    </a:p>
                  </a:txBody>
                  <a:tcPr marL="16664" marR="16664" marT="0" marB="0" anchor="b"/>
                </a:tc>
                <a:tc>
                  <a:txBody>
                    <a:bodyPr/>
                    <a:lstStyle/>
                    <a:p>
                      <a:pPr>
                        <a:lnSpc>
                          <a:spcPct val="100000"/>
                        </a:lnSpc>
                      </a:pPr>
                      <a:endParaRPr lang="ca-ES" sz="1200" dirty="0">
                        <a:effectLst/>
                        <a:latin typeface="Calibri" panose="020F0502020204030204" pitchFamily="34" charset="0"/>
                        <a:cs typeface="Times New Roman" panose="02020603050405020304" pitchFamily="18" charset="0"/>
                      </a:endParaRPr>
                    </a:p>
                  </a:txBody>
                  <a:tcPr marL="16664" marR="16664" marT="0" marB="0" anchor="b"/>
                </a:tc>
                <a:tc>
                  <a:txBody>
                    <a:bodyPr/>
                    <a:lstStyle/>
                    <a:p>
                      <a:pPr>
                        <a:lnSpc>
                          <a:spcPct val="100000"/>
                        </a:lnSpc>
                      </a:pPr>
                      <a:endParaRPr lang="ca-ES" sz="1200">
                        <a:effectLst/>
                        <a:latin typeface="Calibri" panose="020F0502020204030204" pitchFamily="34" charset="0"/>
                        <a:cs typeface="Times New Roman" panose="02020603050405020304" pitchFamily="18" charset="0"/>
                      </a:endParaRPr>
                    </a:p>
                  </a:txBody>
                  <a:tcPr marL="16664" marR="16664" marT="0" marB="0" anchor="b"/>
                </a:tc>
                <a:tc gridSpan="5">
                  <a:txBody>
                    <a:bodyPr/>
                    <a:lstStyle/>
                    <a:p>
                      <a:pPr algn="ctr">
                        <a:lnSpc>
                          <a:spcPct val="100000"/>
                        </a:lnSpc>
                        <a:spcAft>
                          <a:spcPts val="0"/>
                        </a:spcAft>
                      </a:pPr>
                      <a:r>
                        <a:rPr lang="ca-ES" sz="1200" b="1" dirty="0">
                          <a:effectLst/>
                        </a:rPr>
                        <a:t>Nivell de servei</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r>
              <a:tr h="193575">
                <a:tc>
                  <a:txBody>
                    <a:bodyPr/>
                    <a:lstStyle/>
                    <a:p>
                      <a:pPr algn="just">
                        <a:lnSpc>
                          <a:spcPct val="100000"/>
                        </a:lnSpc>
                        <a:spcAft>
                          <a:spcPts val="0"/>
                        </a:spcAft>
                      </a:pPr>
                      <a:r>
                        <a:rPr lang="ca-ES" sz="1200" dirty="0">
                          <a:effectLst/>
                        </a:rPr>
                        <a:t> </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ca-ES" sz="1200" dirty="0">
                          <a:effectLst/>
                        </a:rPr>
                        <a:t>Carrer</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ca-ES" sz="1200" dirty="0">
                          <a:effectLst/>
                        </a:rPr>
                        <a:t>Escenari</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A/B</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C</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D</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E</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F</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416">
                <a:tc rowSpan="9">
                  <a:txBody>
                    <a:bodyPr/>
                    <a:lstStyle/>
                    <a:p>
                      <a:pPr algn="ctr">
                        <a:lnSpc>
                          <a:spcPct val="100000"/>
                        </a:lnSpc>
                        <a:spcAft>
                          <a:spcPts val="0"/>
                        </a:spcAft>
                      </a:pPr>
                      <a:r>
                        <a:rPr lang="ca-ES" sz="1200" dirty="0">
                          <a:effectLst/>
                        </a:rPr>
                        <a:t>Sentit Llobregat</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vert="vert27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ct val="100000"/>
                        </a:lnSpc>
                        <a:spcAft>
                          <a:spcPts val="0"/>
                        </a:spcAft>
                      </a:pPr>
                      <a:r>
                        <a:rPr lang="ca-ES" sz="1200" b="1" dirty="0">
                          <a:effectLst/>
                        </a:rPr>
                        <a:t>ARAGÓ</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ca-ES" sz="1200">
                          <a:effectLst/>
                        </a:rPr>
                        <a:t>E0</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dirty="0">
                          <a:effectLst/>
                        </a:rPr>
                        <a:t>1.68%</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45.47%</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42.28%</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10.57%</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0.00%</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r>
              <a:tr h="245416">
                <a:tc vMerge="1">
                  <a:txBody>
                    <a:bodyPr/>
                    <a:lstStyle/>
                    <a:p>
                      <a:endParaRPr lang="ca-ES"/>
                    </a:p>
                  </a:txBody>
                  <a:tcPr/>
                </a:tc>
                <a:tc vMerge="1">
                  <a:txBody>
                    <a:bodyPr/>
                    <a:lstStyle/>
                    <a:p>
                      <a:endParaRPr lang="ca-ES"/>
                    </a:p>
                  </a:txBody>
                  <a:tcPr/>
                </a:tc>
                <a:tc>
                  <a:txBody>
                    <a:bodyPr/>
                    <a:lstStyle/>
                    <a:p>
                      <a:pPr algn="just">
                        <a:lnSpc>
                          <a:spcPct val="100000"/>
                        </a:lnSpc>
                        <a:spcAft>
                          <a:spcPts val="0"/>
                        </a:spcAft>
                      </a:pPr>
                      <a:r>
                        <a:rPr lang="ca-ES" sz="1200" dirty="0">
                          <a:effectLst/>
                        </a:rPr>
                        <a:t>Tramvia</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0.00%</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50.03%</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35.28%</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14.69%</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0.00%</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r>
              <a:tr h="245416">
                <a:tc vMerge="1">
                  <a:txBody>
                    <a:bodyPr/>
                    <a:lstStyle/>
                    <a:p>
                      <a:endParaRPr lang="ca-ES"/>
                    </a:p>
                  </a:txBody>
                  <a:tcPr/>
                </a:tc>
                <a:tc vMerge="1">
                  <a:txBody>
                    <a:bodyPr/>
                    <a:lstStyle/>
                    <a:p>
                      <a:endParaRPr lang="ca-ES"/>
                    </a:p>
                  </a:txBody>
                  <a:tcPr/>
                </a:tc>
                <a:tc>
                  <a:txBody>
                    <a:bodyPr/>
                    <a:lstStyle/>
                    <a:p>
                      <a:pPr algn="just">
                        <a:lnSpc>
                          <a:spcPct val="100000"/>
                        </a:lnSpc>
                        <a:spcAft>
                          <a:spcPts val="0"/>
                        </a:spcAft>
                      </a:pPr>
                      <a:r>
                        <a:rPr lang="ca-ES" sz="1200" dirty="0">
                          <a:effectLst/>
                        </a:rPr>
                        <a:t>var.</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-1.68%</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4.57%</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-7.00%</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4.12%</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0.00%</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416">
                <a:tc vMerge="1">
                  <a:txBody>
                    <a:bodyPr/>
                    <a:lstStyle/>
                    <a:p>
                      <a:endParaRPr lang="ca-ES"/>
                    </a:p>
                  </a:txBody>
                  <a:tcPr/>
                </a:tc>
                <a:tc rowSpan="3">
                  <a:txBody>
                    <a:bodyPr/>
                    <a:lstStyle/>
                    <a:p>
                      <a:pPr algn="just">
                        <a:lnSpc>
                          <a:spcPct val="100000"/>
                        </a:lnSpc>
                        <a:spcAft>
                          <a:spcPts val="0"/>
                        </a:spcAft>
                      </a:pPr>
                      <a:r>
                        <a:rPr lang="ca-ES" sz="1200" b="1" dirty="0">
                          <a:effectLst/>
                        </a:rPr>
                        <a:t>MALLORCA</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ca-ES" sz="1200">
                          <a:effectLst/>
                        </a:rPr>
                        <a:t>E0</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2.73%</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71.34%</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25.93%</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0.00%</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0.00%</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r>
              <a:tr h="245416">
                <a:tc vMerge="1">
                  <a:txBody>
                    <a:bodyPr/>
                    <a:lstStyle/>
                    <a:p>
                      <a:endParaRPr lang="ca-ES"/>
                    </a:p>
                  </a:txBody>
                  <a:tcPr/>
                </a:tc>
                <a:tc vMerge="1">
                  <a:txBody>
                    <a:bodyPr/>
                    <a:lstStyle/>
                    <a:p>
                      <a:endParaRPr lang="ca-ES"/>
                    </a:p>
                  </a:txBody>
                  <a:tcPr/>
                </a:tc>
                <a:tc>
                  <a:txBody>
                    <a:bodyPr/>
                    <a:lstStyle/>
                    <a:p>
                      <a:pPr algn="just">
                        <a:lnSpc>
                          <a:spcPct val="100000"/>
                        </a:lnSpc>
                        <a:spcAft>
                          <a:spcPts val="0"/>
                        </a:spcAft>
                      </a:pPr>
                      <a:r>
                        <a:rPr lang="ca-ES" sz="1200" dirty="0">
                          <a:effectLst/>
                        </a:rPr>
                        <a:t>Tramvia</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0.00%</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67.60%</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29.54%</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2.86%</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0.00%</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r>
              <a:tr h="245416">
                <a:tc vMerge="1">
                  <a:txBody>
                    <a:bodyPr/>
                    <a:lstStyle/>
                    <a:p>
                      <a:endParaRPr lang="ca-ES"/>
                    </a:p>
                  </a:txBody>
                  <a:tcPr/>
                </a:tc>
                <a:tc vMerge="1">
                  <a:txBody>
                    <a:bodyPr/>
                    <a:lstStyle/>
                    <a:p>
                      <a:endParaRPr lang="ca-ES"/>
                    </a:p>
                  </a:txBody>
                  <a:tcPr/>
                </a:tc>
                <a:tc>
                  <a:txBody>
                    <a:bodyPr/>
                    <a:lstStyle/>
                    <a:p>
                      <a:pPr algn="just">
                        <a:lnSpc>
                          <a:spcPct val="100000"/>
                        </a:lnSpc>
                        <a:spcAft>
                          <a:spcPts val="0"/>
                        </a:spcAft>
                      </a:pPr>
                      <a:r>
                        <a:rPr lang="ca-ES" sz="1200" dirty="0">
                          <a:effectLst/>
                        </a:rPr>
                        <a:t>var.</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-2.73%</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-3.74%</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3.61%</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2.86%</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0.00%</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416">
                <a:tc vMerge="1">
                  <a:txBody>
                    <a:bodyPr/>
                    <a:lstStyle/>
                    <a:p>
                      <a:endParaRPr lang="ca-ES"/>
                    </a:p>
                  </a:txBody>
                  <a:tcPr/>
                </a:tc>
                <a:tc rowSpan="3">
                  <a:txBody>
                    <a:bodyPr/>
                    <a:lstStyle/>
                    <a:p>
                      <a:pPr algn="just">
                        <a:lnSpc>
                          <a:spcPct val="100000"/>
                        </a:lnSpc>
                        <a:spcAft>
                          <a:spcPts val="0"/>
                        </a:spcAft>
                      </a:pPr>
                      <a:r>
                        <a:rPr lang="ca-ES" sz="1200" b="1" dirty="0">
                          <a:effectLst/>
                        </a:rPr>
                        <a:t>ENTENÇA</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ca-ES" sz="1200">
                          <a:effectLst/>
                        </a:rPr>
                        <a:t>E0</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71.05%</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28.95%</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0.00%</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0.00%</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0.00%</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r>
              <a:tr h="245416">
                <a:tc vMerge="1">
                  <a:txBody>
                    <a:bodyPr/>
                    <a:lstStyle/>
                    <a:p>
                      <a:endParaRPr lang="ca-ES"/>
                    </a:p>
                  </a:txBody>
                  <a:tcPr/>
                </a:tc>
                <a:tc vMerge="1">
                  <a:txBody>
                    <a:bodyPr/>
                    <a:lstStyle/>
                    <a:p>
                      <a:endParaRPr lang="ca-ES"/>
                    </a:p>
                  </a:txBody>
                  <a:tcPr/>
                </a:tc>
                <a:tc>
                  <a:txBody>
                    <a:bodyPr/>
                    <a:lstStyle/>
                    <a:p>
                      <a:pPr algn="just">
                        <a:lnSpc>
                          <a:spcPct val="100000"/>
                        </a:lnSpc>
                        <a:spcAft>
                          <a:spcPts val="0"/>
                        </a:spcAft>
                      </a:pPr>
                      <a:r>
                        <a:rPr lang="ca-ES" sz="1200" dirty="0">
                          <a:effectLst/>
                        </a:rPr>
                        <a:t>Tramvia</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60.70%</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28.16%</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11.14%</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0.00%</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0.00%</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r>
              <a:tr h="245416">
                <a:tc vMerge="1">
                  <a:txBody>
                    <a:bodyPr/>
                    <a:lstStyle/>
                    <a:p>
                      <a:endParaRPr lang="ca-ES"/>
                    </a:p>
                  </a:txBody>
                  <a:tcPr/>
                </a:tc>
                <a:tc vMerge="1">
                  <a:txBody>
                    <a:bodyPr/>
                    <a:lstStyle/>
                    <a:p>
                      <a:endParaRPr lang="ca-ES"/>
                    </a:p>
                  </a:txBody>
                  <a:tcPr/>
                </a:tc>
                <a:tc>
                  <a:txBody>
                    <a:bodyPr/>
                    <a:lstStyle/>
                    <a:p>
                      <a:pPr algn="just">
                        <a:lnSpc>
                          <a:spcPct val="100000"/>
                        </a:lnSpc>
                        <a:spcAft>
                          <a:spcPts val="0"/>
                        </a:spcAft>
                      </a:pPr>
                      <a:r>
                        <a:rPr lang="ca-ES" sz="1200" dirty="0">
                          <a:effectLst/>
                        </a:rPr>
                        <a:t>var.</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-10.35%</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-0.79%</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11.14%</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0.00%</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0.00%</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416">
                <a:tc rowSpan="9">
                  <a:txBody>
                    <a:bodyPr/>
                    <a:lstStyle/>
                    <a:p>
                      <a:pPr algn="ctr">
                        <a:lnSpc>
                          <a:spcPct val="100000"/>
                        </a:lnSpc>
                        <a:spcAft>
                          <a:spcPts val="0"/>
                        </a:spcAft>
                      </a:pPr>
                      <a:r>
                        <a:rPr lang="ca-ES" sz="1200" dirty="0">
                          <a:effectLst/>
                        </a:rPr>
                        <a:t>Sentit Besòs</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vert="vert27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ct val="100000"/>
                        </a:lnSpc>
                        <a:spcAft>
                          <a:spcPts val="0"/>
                        </a:spcAft>
                      </a:pPr>
                      <a:r>
                        <a:rPr lang="ca-ES" sz="1200" b="1" dirty="0">
                          <a:effectLst/>
                        </a:rPr>
                        <a:t>NUMÀNCIA</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ca-ES" sz="1200">
                          <a:effectLst/>
                        </a:rPr>
                        <a:t>E0</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66.20%</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25.99%</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7.80%</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0.00%</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0.00%</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r>
              <a:tr h="245416">
                <a:tc vMerge="1">
                  <a:txBody>
                    <a:bodyPr/>
                    <a:lstStyle/>
                    <a:p>
                      <a:endParaRPr lang="ca-ES"/>
                    </a:p>
                  </a:txBody>
                  <a:tcPr/>
                </a:tc>
                <a:tc vMerge="1">
                  <a:txBody>
                    <a:bodyPr/>
                    <a:lstStyle/>
                    <a:p>
                      <a:endParaRPr lang="ca-ES"/>
                    </a:p>
                  </a:txBody>
                  <a:tcPr/>
                </a:tc>
                <a:tc>
                  <a:txBody>
                    <a:bodyPr/>
                    <a:lstStyle/>
                    <a:p>
                      <a:pPr algn="just">
                        <a:lnSpc>
                          <a:spcPct val="100000"/>
                        </a:lnSpc>
                        <a:spcAft>
                          <a:spcPts val="0"/>
                        </a:spcAft>
                      </a:pPr>
                      <a:r>
                        <a:rPr lang="ca-ES" sz="1200" dirty="0">
                          <a:effectLst/>
                        </a:rPr>
                        <a:t>Tramvia</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65.72%</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26.97%</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7.31%</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0.00%</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0.00%</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r>
              <a:tr h="245416">
                <a:tc vMerge="1">
                  <a:txBody>
                    <a:bodyPr/>
                    <a:lstStyle/>
                    <a:p>
                      <a:endParaRPr lang="ca-ES"/>
                    </a:p>
                  </a:txBody>
                  <a:tcPr/>
                </a:tc>
                <a:tc vMerge="1">
                  <a:txBody>
                    <a:bodyPr/>
                    <a:lstStyle/>
                    <a:p>
                      <a:endParaRPr lang="ca-ES"/>
                    </a:p>
                  </a:txBody>
                  <a:tcPr/>
                </a:tc>
                <a:tc>
                  <a:txBody>
                    <a:bodyPr/>
                    <a:lstStyle/>
                    <a:p>
                      <a:pPr algn="just">
                        <a:lnSpc>
                          <a:spcPct val="100000"/>
                        </a:lnSpc>
                        <a:spcAft>
                          <a:spcPts val="0"/>
                        </a:spcAft>
                      </a:pPr>
                      <a:r>
                        <a:rPr lang="ca-ES" sz="1200">
                          <a:effectLst/>
                        </a:rPr>
                        <a:t>var.</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-0.48%</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0.97%</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-0.49%</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0.00%</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0.00%</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416">
                <a:tc vMerge="1">
                  <a:txBody>
                    <a:bodyPr/>
                    <a:lstStyle/>
                    <a:p>
                      <a:endParaRPr lang="ca-ES"/>
                    </a:p>
                  </a:txBody>
                  <a:tcPr/>
                </a:tc>
                <a:tc rowSpan="3">
                  <a:txBody>
                    <a:bodyPr/>
                    <a:lstStyle/>
                    <a:p>
                      <a:pPr algn="just">
                        <a:lnSpc>
                          <a:spcPct val="100000"/>
                        </a:lnSpc>
                        <a:spcAft>
                          <a:spcPts val="0"/>
                        </a:spcAft>
                      </a:pPr>
                      <a:r>
                        <a:rPr lang="ca-ES" sz="1200" b="1" dirty="0">
                          <a:effectLst/>
                        </a:rPr>
                        <a:t>VALÈNCIA</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ca-ES" sz="1200">
                          <a:effectLst/>
                        </a:rPr>
                        <a:t>E0</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11.93%</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58.86%</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22.15%</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7.06%</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0.00%</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r>
              <a:tr h="245416">
                <a:tc vMerge="1">
                  <a:txBody>
                    <a:bodyPr/>
                    <a:lstStyle/>
                    <a:p>
                      <a:endParaRPr lang="ca-ES"/>
                    </a:p>
                  </a:txBody>
                  <a:tcPr/>
                </a:tc>
                <a:tc vMerge="1">
                  <a:txBody>
                    <a:bodyPr/>
                    <a:lstStyle/>
                    <a:p>
                      <a:endParaRPr lang="ca-ES"/>
                    </a:p>
                  </a:txBody>
                  <a:tcPr/>
                </a:tc>
                <a:tc>
                  <a:txBody>
                    <a:bodyPr/>
                    <a:lstStyle/>
                    <a:p>
                      <a:pPr algn="just">
                        <a:lnSpc>
                          <a:spcPct val="100000"/>
                        </a:lnSpc>
                        <a:spcAft>
                          <a:spcPts val="0"/>
                        </a:spcAft>
                      </a:pPr>
                      <a:r>
                        <a:rPr lang="ca-ES" sz="1200" dirty="0">
                          <a:effectLst/>
                        </a:rPr>
                        <a:t>Tramvia</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11.62%</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52.87%</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28.28%</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7.23%</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0.00%</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r>
              <a:tr h="245416">
                <a:tc vMerge="1">
                  <a:txBody>
                    <a:bodyPr/>
                    <a:lstStyle/>
                    <a:p>
                      <a:endParaRPr lang="ca-ES"/>
                    </a:p>
                  </a:txBody>
                  <a:tcPr/>
                </a:tc>
                <a:tc vMerge="1">
                  <a:txBody>
                    <a:bodyPr/>
                    <a:lstStyle/>
                    <a:p>
                      <a:endParaRPr lang="ca-ES"/>
                    </a:p>
                  </a:txBody>
                  <a:tcPr/>
                </a:tc>
                <a:tc>
                  <a:txBody>
                    <a:bodyPr/>
                    <a:lstStyle/>
                    <a:p>
                      <a:pPr algn="just">
                        <a:lnSpc>
                          <a:spcPct val="100000"/>
                        </a:lnSpc>
                        <a:spcAft>
                          <a:spcPts val="0"/>
                        </a:spcAft>
                      </a:pPr>
                      <a:r>
                        <a:rPr lang="ca-ES" sz="1200" dirty="0">
                          <a:effectLst/>
                        </a:rPr>
                        <a:t>var.</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-0.31%</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-6.00%</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6.13%</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0.17%</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0.00%</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416">
                <a:tc vMerge="1">
                  <a:txBody>
                    <a:bodyPr/>
                    <a:lstStyle/>
                    <a:p>
                      <a:endParaRPr lang="ca-ES"/>
                    </a:p>
                  </a:txBody>
                  <a:tcPr/>
                </a:tc>
                <a:tc rowSpan="3">
                  <a:txBody>
                    <a:bodyPr/>
                    <a:lstStyle/>
                    <a:p>
                      <a:pPr algn="just">
                        <a:lnSpc>
                          <a:spcPct val="100000"/>
                        </a:lnSpc>
                        <a:spcAft>
                          <a:spcPts val="0"/>
                        </a:spcAft>
                      </a:pPr>
                      <a:r>
                        <a:rPr lang="ca-ES" sz="1200" b="1" dirty="0">
                          <a:effectLst/>
                        </a:rPr>
                        <a:t>BERLÍN-PARÍS</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ca-ES" sz="1200">
                          <a:effectLst/>
                        </a:rPr>
                        <a:t>E0</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16.77%</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62.21%</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dirty="0">
                          <a:effectLst/>
                        </a:rPr>
                        <a:t>21.02%</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0.00%</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ca-ES" sz="1200">
                          <a:effectLst/>
                        </a:rPr>
                        <a:t>0.00%</a:t>
                      </a:r>
                      <a:endParaRPr lang="ca-ES" sz="120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tcPr>
                </a:tc>
              </a:tr>
              <a:tr h="245416">
                <a:tc vMerge="1">
                  <a:txBody>
                    <a:bodyPr/>
                    <a:lstStyle/>
                    <a:p>
                      <a:endParaRPr lang="ca-ES"/>
                    </a:p>
                  </a:txBody>
                  <a:tcPr/>
                </a:tc>
                <a:tc vMerge="1">
                  <a:txBody>
                    <a:bodyPr/>
                    <a:lstStyle/>
                    <a:p>
                      <a:endParaRPr lang="ca-ES"/>
                    </a:p>
                  </a:txBody>
                  <a:tcPr/>
                </a:tc>
                <a:tc>
                  <a:txBody>
                    <a:bodyPr/>
                    <a:lstStyle/>
                    <a:p>
                      <a:pPr algn="just">
                        <a:lnSpc>
                          <a:spcPct val="100000"/>
                        </a:lnSpc>
                        <a:spcAft>
                          <a:spcPts val="0"/>
                        </a:spcAft>
                      </a:pPr>
                      <a:r>
                        <a:rPr lang="ca-ES" sz="1200" dirty="0">
                          <a:effectLst/>
                        </a:rPr>
                        <a:t>Tramvia</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16.17%</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51.45%</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32.38%</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0.00%</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dirty="0">
                          <a:effectLst/>
                        </a:rPr>
                        <a:t>0.00%</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B w="12700" cap="flat" cmpd="sng" algn="ctr">
                      <a:solidFill>
                        <a:schemeClr val="tx1"/>
                      </a:solidFill>
                      <a:prstDash val="solid"/>
                      <a:round/>
                      <a:headEnd type="none" w="med" len="med"/>
                      <a:tailEnd type="none" w="med" len="med"/>
                    </a:lnB>
                  </a:tcPr>
                </a:tc>
              </a:tr>
              <a:tr h="245416">
                <a:tc vMerge="1">
                  <a:txBody>
                    <a:bodyPr/>
                    <a:lstStyle/>
                    <a:p>
                      <a:endParaRPr lang="ca-ES"/>
                    </a:p>
                  </a:txBody>
                  <a:tcPr/>
                </a:tc>
                <a:tc vMerge="1">
                  <a:txBody>
                    <a:bodyPr/>
                    <a:lstStyle/>
                    <a:p>
                      <a:endParaRPr lang="ca-ES"/>
                    </a:p>
                  </a:txBody>
                  <a:tcPr/>
                </a:tc>
                <a:tc>
                  <a:txBody>
                    <a:bodyPr/>
                    <a:lstStyle/>
                    <a:p>
                      <a:pPr algn="just">
                        <a:lnSpc>
                          <a:spcPct val="100000"/>
                        </a:lnSpc>
                        <a:spcAft>
                          <a:spcPts val="0"/>
                        </a:spcAft>
                      </a:pPr>
                      <a:r>
                        <a:rPr lang="ca-ES" sz="1200" dirty="0">
                          <a:effectLst/>
                        </a:rPr>
                        <a:t>var.</a:t>
                      </a:r>
                      <a:endParaRPr lang="ca-E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-0.60%</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-10.75%</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11.36%</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0.00%</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a-ES" sz="1200" b="1" dirty="0">
                          <a:effectLst/>
                        </a:rPr>
                        <a:t>0.00%</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a:txBody>
                  <a:tcPr marL="16664" marR="16664"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ángulo 6"/>
          <p:cNvSpPr/>
          <p:nvPr/>
        </p:nvSpPr>
        <p:spPr>
          <a:xfrm>
            <a:off x="539552" y="6037878"/>
            <a:ext cx="7776862" cy="830997"/>
          </a:xfrm>
          <a:prstGeom prst="rect">
            <a:avLst/>
          </a:prstGeom>
        </p:spPr>
        <p:txBody>
          <a:bodyPr wrap="square">
            <a:spAutoFit/>
          </a:bodyPr>
          <a:lstStyle/>
          <a:p>
            <a:r>
              <a:rPr lang="ca-ES" sz="1200" b="1" dirty="0">
                <a:latin typeface="Garamond" panose="02020404030301010803" pitchFamily="18" charset="0"/>
                <a:ea typeface="Calibri" panose="020F0502020204030204" pitchFamily="34" charset="0"/>
                <a:cs typeface="Times New Roman" panose="02020603050405020304" pitchFamily="18" charset="0"/>
              </a:rPr>
              <a:t>Taula </a:t>
            </a:r>
            <a:r>
              <a:rPr lang="ca-ES" sz="1200" b="1" dirty="0" smtClean="0">
                <a:latin typeface="Garamond" panose="02020404030301010803" pitchFamily="18" charset="0"/>
                <a:ea typeface="Calibri" panose="020F0502020204030204" pitchFamily="34" charset="0"/>
                <a:cs typeface="Times New Roman" panose="02020603050405020304" pitchFamily="18" charset="0"/>
              </a:rPr>
              <a:t>10. </a:t>
            </a:r>
            <a:r>
              <a:rPr lang="ca-ES" sz="1200" b="1" dirty="0">
                <a:solidFill>
                  <a:srgbClr val="231F20"/>
                </a:solidFill>
                <a:latin typeface="Garamond" panose="02020404030301010803" pitchFamily="18" charset="0"/>
                <a:ea typeface="Calibri" panose="020F0502020204030204" pitchFamily="34" charset="0"/>
                <a:cs typeface="Calibri" panose="020F0502020204030204" pitchFamily="34" charset="0"/>
              </a:rPr>
              <a:t>Variació de percentatge d’IMD afectat per cada rang de nivell de servei entre l’escenari 0 (situació actual) i l’escenari d’implantació del tramvia per la Diagonal pels carrers que conformen els principals corredors alternatius a la Diagonal per l’Eixample en sentit Llobregat i Besòs (Font: Elaboració pròpia a partir de les dades de les aranyes de trànsit mostrades a l’annex de l’estudi de trànsit).</a:t>
            </a:r>
            <a:endParaRPr lang="ca-ES" sz="1200" b="1" dirty="0"/>
          </a:p>
        </p:txBody>
      </p:sp>
      <p:sp>
        <p:nvSpPr>
          <p:cNvPr id="3" name="Rectangle 2"/>
          <p:cNvSpPr/>
          <p:nvPr/>
        </p:nvSpPr>
        <p:spPr>
          <a:xfrm>
            <a:off x="7308304" y="1196752"/>
            <a:ext cx="864096" cy="4841126"/>
          </a:xfrm>
          <a:prstGeom prst="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5" name="Fletxa dreta 4"/>
          <p:cNvSpPr/>
          <p:nvPr/>
        </p:nvSpPr>
        <p:spPr>
          <a:xfrm>
            <a:off x="3779912" y="206084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Fletxa dreta 8"/>
          <p:cNvSpPr/>
          <p:nvPr/>
        </p:nvSpPr>
        <p:spPr>
          <a:xfrm>
            <a:off x="6107334" y="2072315"/>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0" name="Fletxa dreta 9"/>
          <p:cNvSpPr/>
          <p:nvPr/>
        </p:nvSpPr>
        <p:spPr>
          <a:xfrm>
            <a:off x="5004048" y="278092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 name="Fletxa dreta 10"/>
          <p:cNvSpPr/>
          <p:nvPr/>
        </p:nvSpPr>
        <p:spPr>
          <a:xfrm>
            <a:off x="4980590" y="3545307"/>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 name="Fletxa dreta 11"/>
          <p:cNvSpPr/>
          <p:nvPr/>
        </p:nvSpPr>
        <p:spPr>
          <a:xfrm>
            <a:off x="4974863" y="5013176"/>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3" name="Fletxa dreta 12"/>
          <p:cNvSpPr/>
          <p:nvPr/>
        </p:nvSpPr>
        <p:spPr>
          <a:xfrm>
            <a:off x="5004048" y="5733256"/>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368946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1224135"/>
          </a:xfrm>
        </p:spPr>
        <p:txBody>
          <a:bodyPr>
            <a:normAutofit/>
          </a:bodyPr>
          <a:lstStyle/>
          <a:p>
            <a:pPr>
              <a:buNone/>
            </a:pPr>
            <a:r>
              <a:rPr lang="ca-ES" b="1" dirty="0" smtClean="0">
                <a:solidFill>
                  <a:srgbClr val="57A7A6"/>
                </a:solidFill>
              </a:rPr>
              <a:t>6. Estudi de trànsit</a:t>
            </a:r>
          </a:p>
          <a:p>
            <a:pPr>
              <a:buNone/>
            </a:pPr>
            <a:r>
              <a:rPr lang="ca-ES" sz="2000" dirty="0" smtClean="0"/>
              <a:t>Captació de viatges del VP cap al tramvia desvinculada dels estalvis del TP.</a:t>
            </a:r>
            <a:endParaRPr lang="ca-ES" sz="2000" dirty="0"/>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33</a:t>
            </a:fld>
            <a:endParaRPr lang="es-ES"/>
          </a:p>
        </p:txBody>
      </p:sp>
      <p:pic>
        <p:nvPicPr>
          <p:cNvPr id="6" name="Imatge 25"/>
          <p:cNvPicPr>
            <a:picLocks noChangeAspect="1"/>
          </p:cNvPicPr>
          <p:nvPr/>
        </p:nvPicPr>
        <p:blipFill rotWithShape="1">
          <a:blip r:embed="rId2" cstate="print">
            <a:extLst>
              <a:ext uri="{28A0092B-C50C-407E-A947-70E740481C1C}">
                <a14:useLocalDpi xmlns:a14="http://schemas.microsoft.com/office/drawing/2010/main" val="0"/>
              </a:ext>
            </a:extLst>
          </a:blip>
          <a:srcRect t="25658"/>
          <a:stretch/>
        </p:blipFill>
        <p:spPr>
          <a:xfrm>
            <a:off x="251520" y="2276871"/>
            <a:ext cx="7920880" cy="4164523"/>
          </a:xfrm>
          <a:prstGeom prst="rect">
            <a:avLst/>
          </a:prstGeom>
        </p:spPr>
      </p:pic>
      <p:pic>
        <p:nvPicPr>
          <p:cNvPr id="8" name="Imatge 25"/>
          <p:cNvPicPr>
            <a:picLocks noChangeAspect="1"/>
          </p:cNvPicPr>
          <p:nvPr/>
        </p:nvPicPr>
        <p:blipFill rotWithShape="1">
          <a:blip r:embed="rId2" cstate="print">
            <a:extLst>
              <a:ext uri="{28A0092B-C50C-407E-A947-70E740481C1C}">
                <a14:useLocalDpi xmlns:a14="http://schemas.microsoft.com/office/drawing/2010/main" val="0"/>
              </a:ext>
            </a:extLst>
          </a:blip>
          <a:srcRect l="77167" b="77275"/>
          <a:stretch/>
        </p:blipFill>
        <p:spPr>
          <a:xfrm>
            <a:off x="6363816" y="2276871"/>
            <a:ext cx="1808584" cy="1273030"/>
          </a:xfrm>
          <a:prstGeom prst="rect">
            <a:avLst/>
          </a:prstGeom>
        </p:spPr>
      </p:pic>
      <p:sp>
        <p:nvSpPr>
          <p:cNvPr id="2" name="Rectángulo 1"/>
          <p:cNvSpPr/>
          <p:nvPr/>
        </p:nvSpPr>
        <p:spPr>
          <a:xfrm>
            <a:off x="179512" y="6381328"/>
            <a:ext cx="7992888" cy="461665"/>
          </a:xfrm>
          <a:prstGeom prst="rect">
            <a:avLst/>
          </a:prstGeom>
        </p:spPr>
        <p:txBody>
          <a:bodyPr wrap="square">
            <a:spAutoFit/>
          </a:bodyPr>
          <a:lstStyle/>
          <a:p>
            <a:pPr algn="just">
              <a:spcAft>
                <a:spcPts val="1000"/>
              </a:spcAft>
            </a:pPr>
            <a:r>
              <a:rPr lang="ca-ES" sz="1200" b="1" dirty="0">
                <a:latin typeface="Garamond" panose="02020404030301010803" pitchFamily="18" charset="0"/>
                <a:ea typeface="Calibri" panose="020F0502020204030204" pitchFamily="34" charset="0"/>
                <a:cs typeface="Times New Roman" panose="02020603050405020304" pitchFamily="18" charset="0"/>
              </a:rPr>
              <a:t>Figura </a:t>
            </a:r>
            <a:r>
              <a:rPr lang="ca-ES" sz="1200" b="1" dirty="0" smtClean="0">
                <a:latin typeface="Garamond" panose="02020404030301010803" pitchFamily="18" charset="0"/>
                <a:ea typeface="Calibri" panose="020F0502020204030204" pitchFamily="34" charset="0"/>
                <a:cs typeface="Times New Roman" panose="02020603050405020304" pitchFamily="18" charset="0"/>
              </a:rPr>
              <a:t>7. </a:t>
            </a:r>
            <a:r>
              <a:rPr lang="ca-ES" sz="1200" b="1" dirty="0">
                <a:solidFill>
                  <a:srgbClr val="231F20"/>
                </a:solidFill>
                <a:latin typeface="Garamond" panose="02020404030301010803" pitchFamily="18" charset="0"/>
                <a:ea typeface="Calibri" panose="020F0502020204030204" pitchFamily="34" charset="0"/>
                <a:cs typeface="Calibri" panose="020F0502020204030204" pitchFamily="34" charset="0"/>
              </a:rPr>
              <a:t>Número de desplaçaments captats pel tramvia per cada origen del model de simulació de l’estudi de trànsit (Font: Elaboració pròpia a partir de les dades de les matrius origen-destí facilitades per l’Ajuntament)</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38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1079135"/>
          </a:xfrm>
        </p:spPr>
        <p:txBody>
          <a:bodyPr>
            <a:normAutofit lnSpcReduction="10000"/>
          </a:bodyPr>
          <a:lstStyle/>
          <a:p>
            <a:pPr>
              <a:buNone/>
            </a:pPr>
            <a:r>
              <a:rPr lang="ca-ES" b="1" dirty="0" smtClean="0">
                <a:solidFill>
                  <a:srgbClr val="57A7A6"/>
                </a:solidFill>
              </a:rPr>
              <a:t>6. Estudi de trànsit</a:t>
            </a:r>
          </a:p>
          <a:p>
            <a:pPr>
              <a:buNone/>
            </a:pPr>
            <a:r>
              <a:rPr lang="ca-ES" sz="2000" dirty="0" smtClean="0"/>
              <a:t>Captació de viatges del VP cap al tramvia desvinculada dels estalvis del TP.</a:t>
            </a:r>
          </a:p>
          <a:p>
            <a:pPr>
              <a:buNone/>
            </a:pPr>
            <a:endParaRPr lang="ca-ES" sz="2000" b="1" dirty="0" smtClean="0">
              <a:solidFill>
                <a:srgbClr val="57A7A6"/>
              </a:solidFill>
            </a:endParaRP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34</a:t>
            </a:fld>
            <a:endParaRPr lang="es-ES"/>
          </a:p>
        </p:txBody>
      </p:sp>
      <p:sp>
        <p:nvSpPr>
          <p:cNvPr id="2" name="Rectángulo 1"/>
          <p:cNvSpPr/>
          <p:nvPr/>
        </p:nvSpPr>
        <p:spPr>
          <a:xfrm>
            <a:off x="179512" y="6423719"/>
            <a:ext cx="8208912" cy="461665"/>
          </a:xfrm>
          <a:prstGeom prst="rect">
            <a:avLst/>
          </a:prstGeom>
        </p:spPr>
        <p:txBody>
          <a:bodyPr wrap="square">
            <a:spAutoFit/>
          </a:bodyPr>
          <a:lstStyle/>
          <a:p>
            <a:pPr algn="just">
              <a:spcAft>
                <a:spcPts val="1000"/>
              </a:spcAft>
            </a:pPr>
            <a:r>
              <a:rPr lang="ca-ES" sz="1200" b="1" dirty="0">
                <a:latin typeface="Garamond" panose="02020404030301010803" pitchFamily="18" charset="0"/>
                <a:ea typeface="Calibri" panose="020F0502020204030204" pitchFamily="34" charset="0"/>
                <a:cs typeface="Times New Roman" panose="02020603050405020304" pitchFamily="18" charset="0"/>
              </a:rPr>
              <a:t>Figura </a:t>
            </a:r>
            <a:r>
              <a:rPr lang="ca-ES" sz="1200" b="1" dirty="0" smtClean="0">
                <a:latin typeface="Garamond" panose="02020404030301010803" pitchFamily="18" charset="0"/>
                <a:ea typeface="Calibri" panose="020F0502020204030204" pitchFamily="34" charset="0"/>
                <a:cs typeface="Times New Roman" panose="02020603050405020304" pitchFamily="18" charset="0"/>
              </a:rPr>
              <a:t>8. </a:t>
            </a:r>
            <a:r>
              <a:rPr lang="ca-ES" sz="1200" b="1" dirty="0">
                <a:latin typeface="Garamond" panose="02020404030301010803" pitchFamily="18" charset="0"/>
                <a:ea typeface="Calibri" panose="020F0502020204030204" pitchFamily="34" charset="0"/>
                <a:cs typeface="Times New Roman" panose="02020603050405020304" pitchFamily="18" charset="0"/>
              </a:rPr>
              <a:t>Estalvis agregats per tots els desplaçaments en transport públic amb origen a cada una de les zones per efecte de la implantació del tramvia (Font: Elaboració pròpia a partir de les matrius de temps de viatge i </a:t>
            </a:r>
            <a:r>
              <a:rPr lang="ca-ES" sz="1200" b="1" dirty="0" smtClean="0">
                <a:latin typeface="Garamond" panose="02020404030301010803" pitchFamily="18" charset="0"/>
                <a:ea typeface="Calibri" panose="020F0502020204030204" pitchFamily="34" charset="0"/>
                <a:cs typeface="Times New Roman" panose="02020603050405020304" pitchFamily="18" charset="0"/>
              </a:rPr>
              <a:t>desplaçaments ATM</a:t>
            </a:r>
            <a:r>
              <a:rPr lang="ca-ES" sz="1200" b="1" dirty="0">
                <a:latin typeface="Garamond" panose="02020404030301010803" pitchFamily="18" charset="0"/>
                <a:ea typeface="Calibri" panose="020F0502020204030204" pitchFamily="34" charset="0"/>
                <a:cs typeface="Times New Roman" panose="02020603050405020304" pitchFamily="18" charset="0"/>
              </a:rPr>
              <a:t>).</a:t>
            </a:r>
            <a:endParaRPr lang="ca-ES" sz="1200" b="1"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7" name="Imatge 5"/>
          <p:cNvPicPr>
            <a:picLocks noChangeAspect="1"/>
          </p:cNvPicPr>
          <p:nvPr/>
        </p:nvPicPr>
        <p:blipFill rotWithShape="1">
          <a:blip r:embed="rId2" cstate="print"/>
          <a:srcRect l="2419" t="31363" r="4438" b="5702"/>
          <a:stretch/>
        </p:blipFill>
        <p:spPr bwMode="auto">
          <a:xfrm>
            <a:off x="323528" y="2142161"/>
            <a:ext cx="7920880" cy="4281557"/>
          </a:xfrm>
          <a:prstGeom prst="rect">
            <a:avLst/>
          </a:prstGeom>
          <a:ln>
            <a:noFill/>
          </a:ln>
          <a:extLst>
            <a:ext uri="{53640926-AAD7-44D8-BBD7-CCE9431645EC}">
              <a14:shadowObscured xmlns:a14="http://schemas.microsoft.com/office/drawing/2010/main"/>
            </a:ext>
          </a:extLst>
        </p:spPr>
      </p:pic>
      <p:pic>
        <p:nvPicPr>
          <p:cNvPr id="10" name="Imatge 5"/>
          <p:cNvPicPr>
            <a:picLocks noChangeAspect="1"/>
          </p:cNvPicPr>
          <p:nvPr/>
        </p:nvPicPr>
        <p:blipFill rotWithShape="1">
          <a:blip r:embed="rId2" cstate="print"/>
          <a:srcRect l="76164" t="13470" r="4438" b="58270"/>
          <a:stretch/>
        </p:blipFill>
        <p:spPr bwMode="auto">
          <a:xfrm>
            <a:off x="6579840" y="2131872"/>
            <a:ext cx="1664568" cy="1940093"/>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2771800" y="3789040"/>
            <a:ext cx="2232248" cy="1512168"/>
          </a:xfrm>
          <a:prstGeom prst="rect">
            <a:avLst/>
          </a:prstGeom>
          <a:solidFill>
            <a:srgbClr val="FF0000">
              <a:alpha val="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394485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5688632"/>
          </a:xfrm>
        </p:spPr>
        <p:txBody>
          <a:bodyPr>
            <a:normAutofit/>
          </a:bodyPr>
          <a:lstStyle/>
          <a:p>
            <a:pPr>
              <a:buNone/>
            </a:pPr>
            <a:r>
              <a:rPr lang="ca-ES" b="1" dirty="0">
                <a:solidFill>
                  <a:srgbClr val="57A7A6"/>
                </a:solidFill>
              </a:rPr>
              <a:t>6</a:t>
            </a:r>
            <a:r>
              <a:rPr lang="ca-ES" b="1" dirty="0" smtClean="0">
                <a:solidFill>
                  <a:srgbClr val="57A7A6"/>
                </a:solidFill>
              </a:rPr>
              <a:t>. Estudi de trànsit</a:t>
            </a:r>
          </a:p>
          <a:p>
            <a:pPr>
              <a:buNone/>
            </a:pPr>
            <a:r>
              <a:rPr lang="ca-ES" sz="2000" dirty="0" smtClean="0"/>
              <a:t>Aquesta aproximació és preocupant perquè:</a:t>
            </a:r>
          </a:p>
          <a:p>
            <a:r>
              <a:rPr lang="ca-ES" sz="2000" dirty="0" smtClean="0"/>
              <a:t>Assumeix que </a:t>
            </a:r>
            <a:r>
              <a:rPr lang="ca-ES" sz="2000" b="1" dirty="0" smtClean="0"/>
              <a:t>tota la captació de desplaçaments del vehicle privat es donarà a l’àmbit central de la ciutat</a:t>
            </a:r>
            <a:r>
              <a:rPr lang="ca-ES" sz="2000" dirty="0" smtClean="0"/>
              <a:t> (desplaçaments interns en cotxe) → </a:t>
            </a:r>
            <a:r>
              <a:rPr lang="ca-ES" sz="2000" b="1" dirty="0" smtClean="0"/>
              <a:t>nega cap efecte “metropolità” </a:t>
            </a:r>
            <a:r>
              <a:rPr lang="ca-ES" sz="2000" dirty="0" smtClean="0"/>
              <a:t>(cap cotxe deixarà d’entrar a la ciutat pel tramvia).</a:t>
            </a:r>
          </a:p>
          <a:p>
            <a:r>
              <a:rPr lang="ca-ES" sz="2000" b="1" dirty="0" smtClean="0"/>
              <a:t>Subestima l’impacte local de la congestió</a:t>
            </a:r>
            <a:r>
              <a:rPr lang="ca-ES" sz="2000" dirty="0" smtClean="0"/>
              <a:t> en l’àmbit de major densitat de trànsit → concentra tota la reducció de trànsit en un àmbit molt concret. </a:t>
            </a:r>
          </a:p>
          <a:p>
            <a:r>
              <a:rPr lang="ca-ES" sz="2000" b="1" dirty="0" smtClean="0"/>
              <a:t>Buida de cotxes</a:t>
            </a:r>
            <a:r>
              <a:rPr lang="ca-ES" sz="2000" dirty="0" smtClean="0"/>
              <a:t> relacions que segons l’estudi de demanda del transport públic </a:t>
            </a:r>
            <a:r>
              <a:rPr lang="ca-ES" sz="2000" b="1" dirty="0" smtClean="0"/>
              <a:t>no resulta justificable que es vegin afectades pel tramvia</a:t>
            </a:r>
            <a:r>
              <a:rPr lang="ca-ES" sz="2000" dirty="0" smtClean="0"/>
              <a:t> → reduint artificialment el volum de congestió en l’àmbit de l’Eixample i </a:t>
            </a:r>
            <a:r>
              <a:rPr lang="ca-ES" sz="2000" b="1" dirty="0" smtClean="0"/>
              <a:t>perjudicant la veracitat dels resultats de l’avaluació socioeconòmica.</a:t>
            </a:r>
          </a:p>
          <a:p>
            <a:r>
              <a:rPr lang="ca-ES" sz="2000" dirty="0" smtClean="0"/>
              <a:t>Aquests aspectes encara seran més rellevants si no es compleixen les previsions de captació de demanda del vehicle privat per part del tramvia.</a:t>
            </a:r>
          </a:p>
          <a:p>
            <a:pPr>
              <a:buNone/>
            </a:pPr>
            <a:endParaRPr lang="ca-ES" sz="2000" b="1" dirty="0" smtClean="0">
              <a:solidFill>
                <a:srgbClr val="57A7A6"/>
              </a:solidFill>
            </a:endParaRP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35</a:t>
            </a:fld>
            <a:endParaRPr lang="es-ES"/>
          </a:p>
        </p:txBody>
      </p:sp>
    </p:spTree>
    <p:extLst>
      <p:ext uri="{BB962C8B-B14F-4D97-AF65-F5344CB8AC3E}">
        <p14:creationId xmlns:p14="http://schemas.microsoft.com/office/powerpoint/2010/main" val="3955155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80728"/>
            <a:ext cx="8208912" cy="5256584"/>
          </a:xfrm>
        </p:spPr>
        <p:txBody>
          <a:bodyPr>
            <a:normAutofit/>
          </a:bodyPr>
          <a:lstStyle/>
          <a:p>
            <a:pPr>
              <a:buNone/>
            </a:pPr>
            <a:r>
              <a:rPr lang="ca-ES" b="1" dirty="0" smtClean="0">
                <a:solidFill>
                  <a:srgbClr val="57A7A6"/>
                </a:solidFill>
              </a:rPr>
              <a:t>6. Estudi de trànsit</a:t>
            </a:r>
          </a:p>
          <a:p>
            <a:pPr>
              <a:buNone/>
            </a:pPr>
            <a:r>
              <a:rPr lang="ca-ES" sz="2000" b="1" dirty="0" smtClean="0"/>
              <a:t>6.2 Captació d’usuaris del vehicle privat</a:t>
            </a:r>
          </a:p>
          <a:p>
            <a:r>
              <a:rPr lang="ca-ES" sz="2000" dirty="0" smtClean="0"/>
              <a:t>Repartiment modal entre transport públic i privat és </a:t>
            </a:r>
            <a:r>
              <a:rPr lang="ca-ES" sz="2000" b="1" dirty="0" smtClean="0"/>
              <a:t>independent</a:t>
            </a:r>
            <a:r>
              <a:rPr lang="ca-ES" sz="2000" dirty="0" smtClean="0"/>
              <a:t>.</a:t>
            </a:r>
          </a:p>
          <a:p>
            <a:r>
              <a:rPr lang="ca-ES" sz="2000" dirty="0" smtClean="0"/>
              <a:t>Assumeix que només el TP modifica la seva utilitat (increment oferta), la resta de modes la mantenen constant → Assignació obtinguda no és un equilibri  (feedback entre models) →  </a:t>
            </a:r>
            <a:r>
              <a:rPr lang="ca-ES" sz="2000" b="1" dirty="0" smtClean="0"/>
              <a:t>No creïble</a:t>
            </a:r>
            <a:r>
              <a:rPr lang="ca-ES" sz="2000" dirty="0" smtClean="0"/>
              <a:t>.</a:t>
            </a:r>
          </a:p>
          <a:p>
            <a:r>
              <a:rPr lang="ca-ES" sz="2000" b="1" dirty="0" smtClean="0"/>
              <a:t>Quotes de captació del vehicle privat excessivament optimistes</a:t>
            </a:r>
            <a:r>
              <a:rPr lang="ca-ES" sz="2000" dirty="0" smtClean="0"/>
              <a:t>.</a:t>
            </a:r>
          </a:p>
          <a:p>
            <a:pPr lvl="1"/>
            <a:r>
              <a:rPr lang="ca-ES" sz="2000" dirty="0" smtClean="0"/>
              <a:t>Captació = </a:t>
            </a:r>
            <a:r>
              <a:rPr lang="ca-ES" sz="2000" dirty="0" smtClean="0">
                <a:solidFill>
                  <a:srgbClr val="57A7A6"/>
                </a:solidFill>
              </a:rPr>
              <a:t>15.000</a:t>
            </a:r>
            <a:r>
              <a:rPr lang="ca-ES" sz="2000" dirty="0" smtClean="0"/>
              <a:t> usuaris (</a:t>
            </a:r>
            <a:r>
              <a:rPr lang="ca-ES" sz="2000" dirty="0" smtClean="0">
                <a:solidFill>
                  <a:srgbClr val="57A7A6"/>
                </a:solidFill>
              </a:rPr>
              <a:t>14%</a:t>
            </a:r>
            <a:r>
              <a:rPr lang="ca-ES" sz="2000" dirty="0" smtClean="0"/>
              <a:t>) amb un estalvi unitari de </a:t>
            </a:r>
            <a:r>
              <a:rPr lang="ca-ES" sz="2000" dirty="0" smtClean="0">
                <a:solidFill>
                  <a:srgbClr val="57A7A6"/>
                </a:solidFill>
              </a:rPr>
              <a:t>2.5</a:t>
            </a:r>
            <a:r>
              <a:rPr lang="ca-ES" sz="2000" dirty="0" smtClean="0"/>
              <a:t> minuts → UPC (2015) i </a:t>
            </a:r>
            <a:r>
              <a:rPr lang="ca-ES" sz="2000" dirty="0" err="1" smtClean="0"/>
              <a:t>Mcrit</a:t>
            </a:r>
            <a:r>
              <a:rPr lang="ca-ES" sz="2000" dirty="0" smtClean="0"/>
              <a:t> (2010) proposen </a:t>
            </a:r>
            <a:r>
              <a:rPr lang="ca-ES" sz="2000" dirty="0" smtClean="0">
                <a:solidFill>
                  <a:srgbClr val="57A7A6"/>
                </a:solidFill>
              </a:rPr>
              <a:t>3%</a:t>
            </a:r>
            <a:r>
              <a:rPr lang="ca-ES" sz="2000" dirty="0" smtClean="0"/>
              <a:t> amb millores de temps unitàries </a:t>
            </a:r>
            <a:r>
              <a:rPr lang="ca-ES" sz="2000" dirty="0" smtClean="0">
                <a:solidFill>
                  <a:srgbClr val="57A7A6"/>
                </a:solidFill>
              </a:rPr>
              <a:t>3-4</a:t>
            </a:r>
            <a:r>
              <a:rPr lang="ca-ES" sz="2000" dirty="0" smtClean="0"/>
              <a:t> min.</a:t>
            </a:r>
          </a:p>
          <a:p>
            <a:pPr lvl="1"/>
            <a:r>
              <a:rPr lang="ca-ES" sz="2000" dirty="0" smtClean="0"/>
              <a:t>Elasticitat creuada apunten a captacions del </a:t>
            </a:r>
            <a:r>
              <a:rPr lang="ca-ES" sz="2000" dirty="0" smtClean="0">
                <a:solidFill>
                  <a:srgbClr val="57A7A6"/>
                </a:solidFill>
              </a:rPr>
              <a:t>0.07%</a:t>
            </a:r>
            <a:r>
              <a:rPr lang="ca-ES" sz="2000" dirty="0" smtClean="0"/>
              <a:t> per cada </a:t>
            </a:r>
            <a:r>
              <a:rPr lang="ca-ES" sz="2000" dirty="0" smtClean="0">
                <a:solidFill>
                  <a:srgbClr val="57A7A6"/>
                </a:solidFill>
              </a:rPr>
              <a:t>1%</a:t>
            </a:r>
            <a:r>
              <a:rPr lang="ca-ES" sz="2000" dirty="0" smtClean="0"/>
              <a:t> en la reducció del temps de viatge (</a:t>
            </a:r>
            <a:r>
              <a:rPr lang="ca-ES" sz="2000" dirty="0" err="1" smtClean="0"/>
              <a:t>Asensio</a:t>
            </a:r>
            <a:r>
              <a:rPr lang="ca-ES" sz="2000" dirty="0" smtClean="0"/>
              <a:t>, 2002) → captació raonable molt inferior. </a:t>
            </a:r>
          </a:p>
          <a:p>
            <a:pPr lvl="1"/>
            <a:endParaRPr lang="ca-ES" sz="1600" dirty="0" smtClean="0"/>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36</a:t>
            </a:fld>
            <a:endParaRPr lang="es-ES"/>
          </a:p>
        </p:txBody>
      </p:sp>
    </p:spTree>
    <p:extLst>
      <p:ext uri="{BB962C8B-B14F-4D97-AF65-F5344CB8AC3E}">
        <p14:creationId xmlns:p14="http://schemas.microsoft.com/office/powerpoint/2010/main" val="2369054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80728"/>
            <a:ext cx="8208912" cy="2160240"/>
          </a:xfrm>
        </p:spPr>
        <p:txBody>
          <a:bodyPr>
            <a:normAutofit/>
          </a:bodyPr>
          <a:lstStyle/>
          <a:p>
            <a:pPr>
              <a:buNone/>
            </a:pPr>
            <a:r>
              <a:rPr lang="ca-ES" b="1" dirty="0" smtClean="0">
                <a:solidFill>
                  <a:srgbClr val="57A7A6"/>
                </a:solidFill>
              </a:rPr>
              <a:t>6. Estudi de trànsit</a:t>
            </a:r>
          </a:p>
          <a:p>
            <a:pPr>
              <a:buNone/>
            </a:pPr>
            <a:r>
              <a:rPr lang="ca-ES" sz="2000" b="1" dirty="0" smtClean="0"/>
              <a:t>6.2 Captació d’usuaris del vehicle privat</a:t>
            </a:r>
          </a:p>
          <a:p>
            <a:pPr marL="0" indent="0">
              <a:buNone/>
            </a:pPr>
            <a:r>
              <a:rPr lang="ca-ES" sz="2000" dirty="0" smtClean="0"/>
              <a:t>L’estudi de l’Ajuntament assumeix una quota de captació del 5,6% per minut. Equival als rangs de sensibilitat més alta definits per l’ATM, on la proporció de desplaçaments en TP públic també és més alta</a:t>
            </a:r>
            <a:endParaRPr lang="ca-ES" sz="2000" dirty="0"/>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37</a:t>
            </a:fld>
            <a:endParaRPr lang="es-ES"/>
          </a:p>
        </p:txBody>
      </p:sp>
      <p:pic>
        <p:nvPicPr>
          <p:cNvPr id="7" name="4 Imagen"/>
          <p:cNvPicPr>
            <a:picLocks noChangeAspect="1"/>
          </p:cNvPicPr>
          <p:nvPr/>
        </p:nvPicPr>
        <p:blipFill rotWithShape="1">
          <a:blip r:embed="rId2" cstate="print">
            <a:extLst>
              <a:ext uri="{28A0092B-C50C-407E-A947-70E740481C1C}">
                <a14:useLocalDpi xmlns:a14="http://schemas.microsoft.com/office/drawing/2010/main" val="0"/>
              </a:ext>
            </a:extLst>
          </a:blip>
          <a:srcRect t="14286"/>
          <a:stretch/>
        </p:blipFill>
        <p:spPr bwMode="auto">
          <a:xfrm>
            <a:off x="292041" y="3429000"/>
            <a:ext cx="7952367" cy="2612707"/>
          </a:xfrm>
          <a:prstGeom prst="rect">
            <a:avLst/>
          </a:prstGeom>
          <a:noFill/>
          <a:ln>
            <a:noFill/>
          </a:ln>
          <a:extLst>
            <a:ext uri="{53640926-AAD7-44D8-BBD7-CCE9431645EC}">
              <a14:shadowObscured xmlns:a14="http://schemas.microsoft.com/office/drawing/2010/main"/>
            </a:ext>
          </a:extLst>
        </p:spPr>
      </p:pic>
      <p:sp>
        <p:nvSpPr>
          <p:cNvPr id="8" name="Rectangle 1"/>
          <p:cNvSpPr>
            <a:spLocks noChangeArrowheads="1"/>
          </p:cNvSpPr>
          <p:nvPr/>
        </p:nvSpPr>
        <p:spPr bwMode="auto">
          <a:xfrm>
            <a:off x="251520" y="6002124"/>
            <a:ext cx="82089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a-ES" sz="1400" b="1" i="1"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T</a:t>
            </a:r>
            <a:r>
              <a:rPr kumimoji="0" lang="ca-ES" sz="1400" b="1" i="1" u="none" strike="noStrike" cap="none" normalizeH="0" baseline="0" dirty="0" smtClean="0" bmk="">
                <a:ln>
                  <a:noFill/>
                </a:ln>
                <a:solidFill>
                  <a:schemeClr val="tx1"/>
                </a:solidFill>
                <a:effectLst/>
                <a:latin typeface="Garamond" pitchFamily="18" charset="0"/>
                <a:ea typeface="Calibri" pitchFamily="34" charset="0"/>
                <a:cs typeface="Times New Roman" pitchFamily="18" charset="0"/>
              </a:rPr>
              <a:t>aula </a:t>
            </a:r>
            <a:r>
              <a:rPr kumimoji="0" lang="ca-ES" sz="1400" b="1" i="1" u="none" strike="noStrike" cap="none" normalizeH="0" baseline="0" dirty="0" smtClean="0" bmk="_Ref447636652">
                <a:ln>
                  <a:noFill/>
                </a:ln>
                <a:solidFill>
                  <a:schemeClr val="tx1"/>
                </a:solidFill>
                <a:effectLst/>
                <a:latin typeface="Garamond" pitchFamily="18" charset="0"/>
                <a:ea typeface="Calibri" pitchFamily="34" charset="0"/>
                <a:cs typeface="Times New Roman" pitchFamily="18" charset="0"/>
              </a:rPr>
              <a:t>11</a:t>
            </a:r>
            <a:r>
              <a:rPr kumimoji="0" lang="ca-ES" sz="1400" b="1" i="1"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 Percentatge de captació per cada minut d’estalvi de temps en TP per un parell OD, segons el factor de sensibilitat (b) i la proporció actual d’usuaris del TP (p</a:t>
            </a:r>
            <a:r>
              <a:rPr kumimoji="0" lang="ca-ES" sz="1400" b="1" i="1" u="none" strike="noStrike" cap="none" normalizeH="0" baseline="-30000" dirty="0" smtClean="0">
                <a:ln>
                  <a:noFill/>
                </a:ln>
                <a:solidFill>
                  <a:schemeClr val="tx1"/>
                </a:solidFill>
                <a:effectLst/>
                <a:latin typeface="Garamond" pitchFamily="18" charset="0"/>
                <a:ea typeface="Calibri" pitchFamily="34" charset="0"/>
                <a:cs typeface="Times New Roman" pitchFamily="18" charset="0"/>
              </a:rPr>
              <a:t>3</a:t>
            </a:r>
            <a:r>
              <a:rPr kumimoji="0" lang="ca-ES" sz="1400" b="1" i="1"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 (Font: Nota tècnica ATM, Maig 2007)</a:t>
            </a:r>
            <a:endParaRPr kumimoji="0" lang="ca-E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825073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5688632"/>
          </a:xfrm>
        </p:spPr>
        <p:txBody>
          <a:bodyPr>
            <a:normAutofit lnSpcReduction="10000"/>
          </a:bodyPr>
          <a:lstStyle/>
          <a:p>
            <a:pPr>
              <a:buNone/>
            </a:pPr>
            <a:r>
              <a:rPr lang="ca-ES" sz="3300" b="1" dirty="0" smtClean="0">
                <a:solidFill>
                  <a:srgbClr val="57A7A6"/>
                </a:solidFill>
              </a:rPr>
              <a:t>6. Estudi de trànsit</a:t>
            </a:r>
          </a:p>
          <a:p>
            <a:pPr>
              <a:buNone/>
            </a:pPr>
            <a:r>
              <a:rPr lang="ca-ES" sz="2100" b="1" dirty="0" smtClean="0"/>
              <a:t>6.3 Valoració del cost de la congestió. </a:t>
            </a:r>
          </a:p>
          <a:p>
            <a:pPr marL="0" indent="0">
              <a:buNone/>
            </a:pPr>
            <a:r>
              <a:rPr lang="ca-ES" sz="2000" dirty="0" smtClean="0"/>
              <a:t>Quin cost hauria de tenir la congestió per </a:t>
            </a:r>
            <a:r>
              <a:rPr lang="ca-ES" sz="2000" dirty="0"/>
              <a:t>fer socialment no </a:t>
            </a:r>
            <a:r>
              <a:rPr lang="ca-ES" sz="2000" dirty="0" smtClean="0"/>
              <a:t>rendible el projecte? </a:t>
            </a:r>
          </a:p>
          <a:p>
            <a:r>
              <a:rPr lang="ca-ES" sz="2000" b="1" dirty="0" smtClean="0"/>
              <a:t>Amb un increment en el temps de desplaçament global de 1700 hores en dia feiner pels usuaris del vehicle privat el projecte passa a no ser rendible. </a:t>
            </a:r>
            <a:r>
              <a:rPr lang="ca-ES" sz="2000" dirty="0" smtClean="0"/>
              <a:t>Per posar-ho en perspectiva, això implica un increment d’1.2 segons per cada km recorregut (àmbit 2 de l’estudi de trànsit) o una reducció entre 0.1 i 0.2 km/h.</a:t>
            </a:r>
          </a:p>
          <a:p>
            <a:r>
              <a:rPr lang="ca-ES" sz="2000" b="1" dirty="0" smtClean="0"/>
              <a:t>Només que els vehicles que volen creuar la Diagonal en les cruïlles entre Francesc Macià (inclosa) i Glòries perdessin en </a:t>
            </a:r>
            <a:r>
              <a:rPr lang="ca-ES" sz="2000" b="1" dirty="0" err="1" smtClean="0"/>
              <a:t>promig</a:t>
            </a:r>
            <a:r>
              <a:rPr lang="ca-ES" sz="2000" b="1" dirty="0" smtClean="0"/>
              <a:t> 10 segons en tot el seu desplaçament </a:t>
            </a:r>
            <a:r>
              <a:rPr lang="ca-ES" sz="2000" dirty="0" smtClean="0"/>
              <a:t>(no només en aquestes cruïlles), </a:t>
            </a:r>
            <a:r>
              <a:rPr lang="ca-ES" sz="2000" b="1" dirty="0" smtClean="0"/>
              <a:t>el projecte d’unió dels tramvies per la Diagonal deixaria de ser socialment rendible</a:t>
            </a:r>
            <a:r>
              <a:rPr lang="ca-ES" sz="2000" dirty="0" smtClean="0"/>
              <a:t>, </a:t>
            </a:r>
            <a:r>
              <a:rPr lang="ca-ES" sz="2000" b="1" dirty="0" smtClean="0"/>
              <a:t>assumint tota la resta de l’estudi inalterada. </a:t>
            </a:r>
          </a:p>
          <a:p>
            <a:r>
              <a:rPr lang="ca-ES" sz="2000" dirty="0" smtClean="0"/>
              <a:t>Captació del vehicle privat i optimització dels cicles semafòrics com elements crítics. </a:t>
            </a:r>
          </a:p>
          <a:p>
            <a:pPr>
              <a:buNone/>
            </a:pPr>
            <a:endParaRPr lang="ca-ES" sz="2000" dirty="0" smtClean="0"/>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38</a:t>
            </a:fld>
            <a:endParaRPr lang="es-ES"/>
          </a:p>
        </p:txBody>
      </p:sp>
    </p:spTree>
    <p:extLst>
      <p:ext uri="{BB962C8B-B14F-4D97-AF65-F5344CB8AC3E}">
        <p14:creationId xmlns:p14="http://schemas.microsoft.com/office/powerpoint/2010/main" val="3182507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5688632"/>
          </a:xfrm>
        </p:spPr>
        <p:txBody>
          <a:bodyPr>
            <a:normAutofit/>
          </a:bodyPr>
          <a:lstStyle/>
          <a:p>
            <a:pPr>
              <a:buNone/>
            </a:pPr>
            <a:r>
              <a:rPr lang="ca-ES" sz="3300" b="1" dirty="0" smtClean="0">
                <a:solidFill>
                  <a:srgbClr val="57A7A6"/>
                </a:solidFill>
              </a:rPr>
              <a:t>CONCLUSIONS</a:t>
            </a:r>
          </a:p>
          <a:p>
            <a:r>
              <a:rPr lang="ca-ES" sz="2200" dirty="0" smtClean="0">
                <a:solidFill>
                  <a:schemeClr val="tx1"/>
                </a:solidFill>
              </a:rPr>
              <a:t>Existeixen </a:t>
            </a:r>
            <a:r>
              <a:rPr lang="ca-ES" sz="2200" b="1" dirty="0" smtClean="0">
                <a:solidFill>
                  <a:schemeClr val="tx1"/>
                </a:solidFill>
              </a:rPr>
              <a:t>dubtes</a:t>
            </a:r>
            <a:r>
              <a:rPr lang="ca-ES" sz="2200" dirty="0" smtClean="0">
                <a:solidFill>
                  <a:schemeClr val="tx1"/>
                </a:solidFill>
              </a:rPr>
              <a:t> més que raonables </a:t>
            </a:r>
            <a:r>
              <a:rPr lang="ca-ES" sz="2200" b="1" dirty="0" smtClean="0">
                <a:solidFill>
                  <a:schemeClr val="tx1"/>
                </a:solidFill>
              </a:rPr>
              <a:t>sobre la metodologia, els inputs i les estimacions</a:t>
            </a:r>
            <a:r>
              <a:rPr lang="ca-ES" sz="2200" dirty="0" smtClean="0">
                <a:solidFill>
                  <a:schemeClr val="tx1"/>
                </a:solidFill>
              </a:rPr>
              <a:t> en les que es basen les conclusions de l’estudi de </a:t>
            </a:r>
            <a:r>
              <a:rPr lang="ca-ES" sz="2200" dirty="0" err="1" smtClean="0">
                <a:solidFill>
                  <a:schemeClr val="tx1"/>
                </a:solidFill>
              </a:rPr>
              <a:t>l’Aj.Barcelona</a:t>
            </a:r>
            <a:r>
              <a:rPr lang="ca-ES" sz="2200" dirty="0" smtClean="0">
                <a:solidFill>
                  <a:schemeClr val="tx1"/>
                </a:solidFill>
              </a:rPr>
              <a:t>.</a:t>
            </a:r>
          </a:p>
          <a:p>
            <a:r>
              <a:rPr lang="ca-ES" sz="2200" dirty="0" smtClean="0">
                <a:solidFill>
                  <a:schemeClr val="tx1"/>
                </a:solidFill>
              </a:rPr>
              <a:t>Identifiquem </a:t>
            </a:r>
            <a:r>
              <a:rPr lang="ca-ES" sz="2200" b="1" dirty="0" smtClean="0">
                <a:solidFill>
                  <a:schemeClr val="tx1"/>
                </a:solidFill>
              </a:rPr>
              <a:t>carències importants de coordinació</a:t>
            </a:r>
            <a:r>
              <a:rPr lang="ca-ES" sz="2200" dirty="0" smtClean="0">
                <a:solidFill>
                  <a:schemeClr val="tx1"/>
                </a:solidFill>
              </a:rPr>
              <a:t>, però sobretot </a:t>
            </a:r>
            <a:r>
              <a:rPr lang="ca-ES" sz="2200" b="1" dirty="0" smtClean="0">
                <a:solidFill>
                  <a:schemeClr val="tx1"/>
                </a:solidFill>
              </a:rPr>
              <a:t>problemes metodològics i de dades</a:t>
            </a:r>
            <a:r>
              <a:rPr lang="ca-ES" sz="2200" dirty="0" smtClean="0">
                <a:solidFill>
                  <a:schemeClr val="tx1"/>
                </a:solidFill>
              </a:rPr>
              <a:t> en alguns apartats crítics de l’Estudi com </a:t>
            </a:r>
            <a:r>
              <a:rPr lang="ca-ES" sz="2200" b="1" dirty="0" smtClean="0">
                <a:solidFill>
                  <a:schemeClr val="tx1"/>
                </a:solidFill>
              </a:rPr>
              <a:t>l’Estudi de Demanda i l’Estudi de Trànsit</a:t>
            </a:r>
            <a:r>
              <a:rPr lang="ca-ES" sz="2200" dirty="0" smtClean="0">
                <a:solidFill>
                  <a:schemeClr val="tx1"/>
                </a:solidFill>
              </a:rPr>
              <a:t>. </a:t>
            </a:r>
          </a:p>
          <a:p>
            <a:r>
              <a:rPr lang="ca-ES" sz="2200" dirty="0" smtClean="0">
                <a:solidFill>
                  <a:schemeClr val="tx1"/>
                </a:solidFill>
              </a:rPr>
              <a:t>La probable </a:t>
            </a:r>
            <a:r>
              <a:rPr lang="ca-ES" sz="2200" b="1" dirty="0" smtClean="0">
                <a:solidFill>
                  <a:schemeClr val="tx1"/>
                </a:solidFill>
              </a:rPr>
              <a:t>sobrevaloració dels estalvis de temps </a:t>
            </a:r>
            <a:r>
              <a:rPr lang="ca-ES" sz="2200" dirty="0" smtClean="0">
                <a:solidFill>
                  <a:schemeClr val="tx1"/>
                </a:solidFill>
              </a:rPr>
              <a:t>en transport públic i la </a:t>
            </a:r>
            <a:r>
              <a:rPr lang="ca-ES" sz="2200" b="1" dirty="0" err="1" smtClean="0">
                <a:solidFill>
                  <a:schemeClr val="tx1"/>
                </a:solidFill>
              </a:rPr>
              <a:t>infraestimació</a:t>
            </a:r>
            <a:r>
              <a:rPr lang="ca-ES" sz="2200" b="1" dirty="0" smtClean="0">
                <a:solidFill>
                  <a:schemeClr val="tx1"/>
                </a:solidFill>
              </a:rPr>
              <a:t> de la </a:t>
            </a:r>
            <a:r>
              <a:rPr lang="ca-ES" sz="2200" b="1" dirty="0" err="1" smtClean="0">
                <a:solidFill>
                  <a:schemeClr val="tx1"/>
                </a:solidFill>
              </a:rPr>
              <a:t>congesitó</a:t>
            </a:r>
            <a:r>
              <a:rPr lang="ca-ES" sz="2200" b="1" dirty="0" smtClean="0">
                <a:solidFill>
                  <a:schemeClr val="tx1"/>
                </a:solidFill>
              </a:rPr>
              <a:t> </a:t>
            </a:r>
            <a:r>
              <a:rPr lang="ca-ES" sz="2200" dirty="0" smtClean="0">
                <a:solidFill>
                  <a:schemeClr val="tx1"/>
                </a:solidFill>
              </a:rPr>
              <a:t>fan que la resta de beneficis potencials tinguin un paper limitat sobre la rendibilitat del projecte (Ex. Impactes medi ambientals).</a:t>
            </a: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39</a:t>
            </a:fld>
            <a:endParaRPr lang="es-ES"/>
          </a:p>
        </p:txBody>
      </p:sp>
    </p:spTree>
    <p:extLst>
      <p:ext uri="{BB962C8B-B14F-4D97-AF65-F5344CB8AC3E}">
        <p14:creationId xmlns:p14="http://schemas.microsoft.com/office/powerpoint/2010/main" val="1115869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1440160"/>
          </a:xfrm>
        </p:spPr>
        <p:txBody>
          <a:bodyPr>
            <a:normAutofit/>
          </a:bodyPr>
          <a:lstStyle/>
          <a:p>
            <a:pPr>
              <a:buNone/>
            </a:pPr>
            <a:r>
              <a:rPr lang="ca-ES" b="1" dirty="0" smtClean="0">
                <a:solidFill>
                  <a:srgbClr val="57A7A6"/>
                </a:solidFill>
              </a:rPr>
              <a:t>1. Antecedents</a:t>
            </a:r>
          </a:p>
          <a:p>
            <a:pPr marL="0" indent="0" algn="just">
              <a:buNone/>
            </a:pPr>
            <a:r>
              <a:rPr lang="ca-ES" sz="2400" dirty="0" smtClean="0"/>
              <a:t>Evidències en l’avaluació d’infraestructures a Catalunya.</a:t>
            </a: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4</a:t>
            </a:fld>
            <a:endParaRPr lang="es-ES"/>
          </a:p>
        </p:txBody>
      </p:sp>
      <p:graphicFrame>
        <p:nvGraphicFramePr>
          <p:cNvPr id="2" name="Tabla 1"/>
          <p:cNvGraphicFramePr>
            <a:graphicFrameLocks noGrp="1"/>
          </p:cNvGraphicFramePr>
          <p:nvPr>
            <p:extLst>
              <p:ext uri="{D42A27DB-BD31-4B8C-83A1-F6EECF244321}">
                <p14:modId xmlns:p14="http://schemas.microsoft.com/office/powerpoint/2010/main" val="3293301016"/>
              </p:ext>
            </p:extLst>
          </p:nvPr>
        </p:nvGraphicFramePr>
        <p:xfrm>
          <a:off x="251520" y="2492896"/>
          <a:ext cx="8064894" cy="3131063"/>
        </p:xfrm>
        <a:graphic>
          <a:graphicData uri="http://schemas.openxmlformats.org/drawingml/2006/table">
            <a:tbl>
              <a:tblPr firstRow="1" firstCol="1" bandRow="1">
                <a:tableStyleId>{9D7B26C5-4107-4FEC-AEDC-1716B250A1EF}</a:tableStyleId>
              </a:tblPr>
              <a:tblGrid>
                <a:gridCol w="3024336"/>
                <a:gridCol w="1368152"/>
                <a:gridCol w="1540008"/>
                <a:gridCol w="1066199"/>
                <a:gridCol w="1066199"/>
              </a:tblGrid>
              <a:tr h="187205">
                <a:tc>
                  <a:txBody>
                    <a:bodyPr/>
                    <a:lstStyle/>
                    <a:p>
                      <a:pPr>
                        <a:lnSpc>
                          <a:spcPct val="107000"/>
                        </a:lnSpc>
                      </a:pPr>
                      <a:endParaRPr lang="ca-ES" sz="1600" noProof="0" dirty="0">
                        <a:effectLst/>
                        <a:latin typeface="Calibri" panose="020F0502020204030204" pitchFamily="34" charset="0"/>
                        <a:cs typeface="Times New Roman" panose="02020603050405020304" pitchFamily="18" charset="0"/>
                      </a:endParaRPr>
                    </a:p>
                  </a:txBody>
                  <a:tcPr marL="43681" marR="43681" marT="0" marB="0" anchor="b"/>
                </a:tc>
                <a:tc>
                  <a:txBody>
                    <a:bodyPr/>
                    <a:lstStyle/>
                    <a:p>
                      <a:pPr algn="ctr">
                        <a:lnSpc>
                          <a:spcPct val="107000"/>
                        </a:lnSpc>
                        <a:spcAft>
                          <a:spcPts val="0"/>
                        </a:spcAft>
                      </a:pPr>
                      <a:r>
                        <a:rPr lang="ca-ES" sz="1600" noProof="0" dirty="0" smtClean="0">
                          <a:effectLst/>
                        </a:rPr>
                        <a:t>inversió (M€)</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ctr">
                        <a:lnSpc>
                          <a:spcPct val="107000"/>
                        </a:lnSpc>
                        <a:spcAft>
                          <a:spcPts val="0"/>
                        </a:spcAft>
                      </a:pPr>
                      <a:r>
                        <a:rPr lang="ca-ES" sz="1600" noProof="0" dirty="0" smtClean="0">
                          <a:effectLst/>
                        </a:rPr>
                        <a:t>Demanda (</a:t>
                      </a:r>
                      <a:r>
                        <a:rPr lang="ca-ES" sz="1600" noProof="0" dirty="0" err="1" smtClean="0">
                          <a:effectLst/>
                        </a:rPr>
                        <a:t>Pax</a:t>
                      </a:r>
                      <a:r>
                        <a:rPr lang="ca-ES" sz="1600" noProof="0" dirty="0" smtClean="0">
                          <a:effectLst/>
                        </a:rPr>
                        <a:t>/dia)</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ctr">
                        <a:lnSpc>
                          <a:spcPct val="107000"/>
                        </a:lnSpc>
                        <a:spcAft>
                          <a:spcPts val="0"/>
                        </a:spcAft>
                      </a:pPr>
                      <a:r>
                        <a:rPr lang="ca-ES" sz="1600" noProof="0" dirty="0" err="1" smtClean="0">
                          <a:effectLst/>
                          <a:latin typeface="Calibri" panose="020F0502020204030204" pitchFamily="34" charset="0"/>
                          <a:ea typeface="Calibri" panose="020F0502020204030204" pitchFamily="34" charset="0"/>
                          <a:cs typeface="Times New Roman" panose="02020603050405020304" pitchFamily="18" charset="0"/>
                        </a:rPr>
                        <a:t>VANs</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ctr">
                        <a:lnSpc>
                          <a:spcPct val="107000"/>
                        </a:lnSpc>
                        <a:spcAft>
                          <a:spcPts val="0"/>
                        </a:spcAft>
                      </a:pPr>
                      <a:r>
                        <a:rPr lang="ca-ES" sz="1600" noProof="0" dirty="0" err="1" smtClean="0">
                          <a:effectLst/>
                          <a:latin typeface="Calibri" panose="020F0502020204030204" pitchFamily="34" charset="0"/>
                          <a:ea typeface="Calibri" panose="020F0502020204030204" pitchFamily="34" charset="0"/>
                          <a:cs typeface="Times New Roman" panose="02020603050405020304" pitchFamily="18" charset="0"/>
                        </a:rPr>
                        <a:t>TIRs</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87205">
                <a:tc>
                  <a:txBody>
                    <a:bodyPr/>
                    <a:lstStyle/>
                    <a:p>
                      <a:pP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L3 Zona Universitària - </a:t>
                      </a:r>
                      <a:r>
                        <a:rPr lang="ca-ES" sz="1600" noProof="0" dirty="0" err="1" smtClean="0">
                          <a:effectLst/>
                          <a:latin typeface="Calibri" panose="020F0502020204030204" pitchFamily="34" charset="0"/>
                          <a:ea typeface="Calibri" panose="020F0502020204030204" pitchFamily="34" charset="0"/>
                          <a:cs typeface="Times New Roman" panose="02020603050405020304" pitchFamily="18" charset="0"/>
                        </a:rPr>
                        <a:t>Espugues</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160,5</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24.500</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b="1" noProof="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-376</a:t>
                      </a:r>
                      <a:endParaRPr lang="ca-ES" sz="1600" b="1" noProof="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b="1" noProof="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1,3%</a:t>
                      </a:r>
                      <a:endParaRPr lang="ca-ES" sz="1600" b="1" noProof="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87205">
                <a:tc>
                  <a:txBody>
                    <a:bodyPr/>
                    <a:lstStyle/>
                    <a:p>
                      <a:pP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L3 Trinitat Nova – Trinitat Vella</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81</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14.135</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57,2</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8,4%</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87205">
                <a:tc>
                  <a:txBody>
                    <a:bodyPr/>
                    <a:lstStyle/>
                    <a:p>
                      <a:pP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L4 La Pau – La Sagrera</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277,6</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43.690</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65,6</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5,7%</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87205">
                <a:tc>
                  <a:txBody>
                    <a:bodyPr/>
                    <a:lstStyle/>
                    <a:p>
                      <a:pP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L9/L10 </a:t>
                      </a:r>
                      <a:r>
                        <a:rPr lang="ca-ES" sz="1600" noProof="0" dirty="0" err="1" smtClean="0">
                          <a:effectLst/>
                          <a:latin typeface="Calibri" panose="020F0502020204030204" pitchFamily="34" charset="0"/>
                          <a:ea typeface="Calibri" panose="020F0502020204030204" pitchFamily="34" charset="0"/>
                          <a:cs typeface="Times New Roman" panose="02020603050405020304" pitchFamily="18" charset="0"/>
                        </a:rPr>
                        <a:t>Aerop</a:t>
                      </a: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./Z.F.</a:t>
                      </a:r>
                      <a:r>
                        <a:rPr lang="ca-ES" sz="1600" baseline="0" noProof="0" dirty="0" smtClean="0">
                          <a:effectLst/>
                          <a:latin typeface="Calibri" panose="020F0502020204030204" pitchFamily="34" charset="0"/>
                          <a:ea typeface="Calibri" panose="020F0502020204030204" pitchFamily="34" charset="0"/>
                          <a:cs typeface="Times New Roman" panose="02020603050405020304" pitchFamily="18" charset="0"/>
                        </a:rPr>
                        <a:t> – La Sagrera</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2.721,2</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335.950*</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b="1" noProof="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-726,7</a:t>
                      </a:r>
                      <a:endParaRPr lang="ca-ES" sz="1600" b="1" noProof="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b="1" noProof="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3,0%</a:t>
                      </a:r>
                      <a:endParaRPr lang="ca-ES" sz="1600" b="1" noProof="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87205">
                <a:tc>
                  <a:txBody>
                    <a:bodyPr/>
                    <a:lstStyle/>
                    <a:p>
                      <a:pP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L8</a:t>
                      </a:r>
                      <a:r>
                        <a:rPr lang="ca-ES" sz="1600" baseline="0" noProof="0" dirty="0" smtClean="0">
                          <a:effectLst/>
                          <a:latin typeface="Calibri" panose="020F0502020204030204" pitchFamily="34" charset="0"/>
                          <a:ea typeface="Calibri" panose="020F0502020204030204" pitchFamily="34" charset="0"/>
                          <a:cs typeface="Times New Roman" panose="02020603050405020304" pitchFamily="18" charset="0"/>
                        </a:rPr>
                        <a:t> Pl. Espanya - Gràcia</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270</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60.000</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482</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87205">
                <a:tc>
                  <a:txBody>
                    <a:bodyPr/>
                    <a:lstStyle/>
                    <a:p>
                      <a:pP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FGC</a:t>
                      </a:r>
                      <a:r>
                        <a:rPr lang="ca-ES" sz="1600" baseline="0" noProof="0" dirty="0" smtClean="0">
                          <a:effectLst/>
                          <a:latin typeface="Calibri" panose="020F0502020204030204" pitchFamily="34" charset="0"/>
                          <a:ea typeface="Calibri" panose="020F0502020204030204" pitchFamily="34" charset="0"/>
                          <a:cs typeface="Times New Roman" panose="02020603050405020304" pitchFamily="18" charset="0"/>
                        </a:rPr>
                        <a:t> Terrassa Rambla – Nac. </a:t>
                      </a:r>
                      <a:r>
                        <a:rPr lang="ca-ES" sz="1600" baseline="0" noProof="0" dirty="0" err="1" smtClean="0">
                          <a:effectLst/>
                          <a:latin typeface="Calibri" panose="020F0502020204030204" pitchFamily="34" charset="0"/>
                          <a:ea typeface="Calibri" panose="020F0502020204030204" pitchFamily="34" charset="0"/>
                          <a:cs typeface="Times New Roman" panose="02020603050405020304" pitchFamily="18" charset="0"/>
                        </a:rPr>
                        <a:t>Unid</a:t>
                      </a:r>
                      <a:r>
                        <a:rPr lang="ca-ES" sz="1600" baseline="0" noProof="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302,6</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21.985</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b="1" noProof="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-70,9</a:t>
                      </a:r>
                      <a:endParaRPr lang="ca-ES" sz="1600" b="1" noProof="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b="1" noProof="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2,2%</a:t>
                      </a:r>
                      <a:endParaRPr lang="ca-ES" sz="1600" b="1" noProof="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87205">
                <a:tc>
                  <a:txBody>
                    <a:bodyPr/>
                    <a:lstStyle/>
                    <a:p>
                      <a:pP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FGC Can Feu – Ca </a:t>
                      </a:r>
                      <a:r>
                        <a:rPr lang="ca-ES" sz="1600" noProof="0" dirty="0" err="1" smtClean="0">
                          <a:effectLst/>
                          <a:latin typeface="Calibri" panose="020F0502020204030204" pitchFamily="34" charset="0"/>
                          <a:ea typeface="Calibri" panose="020F0502020204030204" pitchFamily="34" charset="0"/>
                          <a:cs typeface="Times New Roman" panose="02020603050405020304" pitchFamily="18" charset="0"/>
                        </a:rPr>
                        <a:t>n’Oriac</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322,4</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21.325</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b="1" noProof="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-128,3</a:t>
                      </a:r>
                      <a:endParaRPr lang="ca-ES" sz="1600" b="1" noProof="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b="1" noProof="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a:t>
                      </a:r>
                      <a:endParaRPr lang="ca-ES" sz="1600" b="1" noProof="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87205">
                <a:tc>
                  <a:txBody>
                    <a:bodyPr/>
                    <a:lstStyle/>
                    <a:p>
                      <a:pP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FGC Cua maniobres Pl. Catalunya</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75</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22.700</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248,1</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5,6%</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96565">
                <a:tc>
                  <a:txBody>
                    <a:bodyPr/>
                    <a:lstStyle/>
                    <a:p>
                      <a:pP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Connexió Tramvia Diagonal</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168,1</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117.365</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1.304,8</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44,4%</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r h="196565">
                <a:tc>
                  <a:txBody>
                    <a:bodyPr/>
                    <a:lstStyle/>
                    <a:p>
                      <a:pP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T3 Laureà Miró</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17,3</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4.600</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1,5</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c>
                  <a:txBody>
                    <a:bodyPr/>
                    <a:lstStyle/>
                    <a:p>
                      <a:pPr algn="r">
                        <a:lnSpc>
                          <a:spcPct val="107000"/>
                        </a:lnSpc>
                        <a:spcAft>
                          <a:spcPts val="0"/>
                        </a:spcAft>
                      </a:pPr>
                      <a:r>
                        <a:rPr lang="ca-ES" sz="1600" noProof="0" dirty="0" smtClean="0">
                          <a:effectLst/>
                          <a:latin typeface="Calibri" panose="020F0502020204030204" pitchFamily="34" charset="0"/>
                          <a:ea typeface="Calibri" panose="020F0502020204030204" pitchFamily="34" charset="0"/>
                          <a:cs typeface="Times New Roman" panose="02020603050405020304" pitchFamily="18" charset="0"/>
                        </a:rPr>
                        <a:t>4,6%</a:t>
                      </a:r>
                      <a:endParaRPr lang="ca-E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681" marR="43681" marT="0" marB="0" anchor="ctr"/>
                </a:tc>
              </a:tr>
            </a:tbl>
          </a:graphicData>
        </a:graphic>
      </p:graphicFrame>
      <p:sp>
        <p:nvSpPr>
          <p:cNvPr id="5" name="Rectángulo 4"/>
          <p:cNvSpPr/>
          <p:nvPr/>
        </p:nvSpPr>
        <p:spPr>
          <a:xfrm>
            <a:off x="251522" y="5589240"/>
            <a:ext cx="8136902" cy="523220"/>
          </a:xfrm>
          <a:prstGeom prst="rect">
            <a:avLst/>
          </a:prstGeom>
        </p:spPr>
        <p:txBody>
          <a:bodyPr wrap="square">
            <a:spAutoFit/>
          </a:bodyPr>
          <a:lstStyle/>
          <a:p>
            <a:r>
              <a:rPr lang="ca-ES" sz="1400" b="1" dirty="0" smtClean="0">
                <a:latin typeface="Garamond" panose="02020404030301010803" pitchFamily="18" charset="0"/>
                <a:ea typeface="Calibri" panose="020F0502020204030204" pitchFamily="34" charset="0"/>
                <a:cs typeface="Times New Roman" panose="02020603050405020304" pitchFamily="18" charset="0"/>
              </a:rPr>
              <a:t>Taula 2. Resum dels resultats de l’avaluació ex-</a:t>
            </a:r>
            <a:r>
              <a:rPr lang="ca-ES" sz="1400" b="1" dirty="0" err="1" smtClean="0">
                <a:latin typeface="Garamond" panose="02020404030301010803" pitchFamily="18" charset="0"/>
                <a:ea typeface="Calibri" panose="020F0502020204030204" pitchFamily="34" charset="0"/>
                <a:cs typeface="Times New Roman" panose="02020603050405020304" pitchFamily="18" charset="0"/>
              </a:rPr>
              <a:t>ante</a:t>
            </a:r>
            <a:r>
              <a:rPr lang="ca-ES" sz="1400" b="1" dirty="0" smtClean="0">
                <a:latin typeface="Garamond" panose="02020404030301010803" pitchFamily="18" charset="0"/>
                <a:ea typeface="Calibri" panose="020F0502020204030204" pitchFamily="34" charset="0"/>
                <a:cs typeface="Times New Roman" panose="02020603050405020304" pitchFamily="18" charset="0"/>
              </a:rPr>
              <a:t> d’actuacions incloses en l’actual PDI (Font: PDI 2011-2020 ATM) *Previsió conjunt L9/L10</a:t>
            </a:r>
            <a:endParaRPr lang="ca-ES" sz="1400" b="1" dirty="0">
              <a:latin typeface="Garamond" panose="02020404030301010803" pitchFamily="18" charset="0"/>
            </a:endParaRPr>
          </a:p>
        </p:txBody>
      </p:sp>
    </p:spTree>
    <p:extLst>
      <p:ext uri="{BB962C8B-B14F-4D97-AF65-F5344CB8AC3E}">
        <p14:creationId xmlns:p14="http://schemas.microsoft.com/office/powerpoint/2010/main" val="3148299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5688632"/>
          </a:xfrm>
        </p:spPr>
        <p:txBody>
          <a:bodyPr>
            <a:normAutofit/>
          </a:bodyPr>
          <a:lstStyle/>
          <a:p>
            <a:pPr>
              <a:buNone/>
            </a:pPr>
            <a:r>
              <a:rPr lang="ca-ES" sz="3300" b="1" dirty="0" smtClean="0">
                <a:solidFill>
                  <a:srgbClr val="57A7A6"/>
                </a:solidFill>
              </a:rPr>
              <a:t>CONCLUSIONS</a:t>
            </a:r>
          </a:p>
          <a:p>
            <a:r>
              <a:rPr lang="ca-ES" sz="2200" b="1" dirty="0" smtClean="0">
                <a:solidFill>
                  <a:schemeClr val="tx1"/>
                </a:solidFill>
              </a:rPr>
              <a:t>La </a:t>
            </a:r>
            <a:r>
              <a:rPr lang="ca-ES" sz="2200" b="1" dirty="0">
                <a:solidFill>
                  <a:schemeClr val="tx1"/>
                </a:solidFill>
              </a:rPr>
              <a:t>rendibilitat esperada és extraordinàriament sensible </a:t>
            </a:r>
            <a:r>
              <a:rPr lang="ca-ES" sz="2200" dirty="0">
                <a:solidFill>
                  <a:schemeClr val="tx1"/>
                </a:solidFill>
              </a:rPr>
              <a:t>(volàtil) a les desviacions d’algunes de les variables de l’estudi. Malgrat això, aquest </a:t>
            </a:r>
            <a:r>
              <a:rPr lang="ca-ES" sz="2200" b="1" dirty="0">
                <a:solidFill>
                  <a:schemeClr val="tx1"/>
                </a:solidFill>
              </a:rPr>
              <a:t>no té en compte la incertesa </a:t>
            </a:r>
            <a:r>
              <a:rPr lang="ca-ES" sz="2200" dirty="0">
                <a:solidFill>
                  <a:schemeClr val="tx1"/>
                </a:solidFill>
              </a:rPr>
              <a:t>i, per tant, el risc associat al projecte. </a:t>
            </a:r>
          </a:p>
          <a:p>
            <a:r>
              <a:rPr lang="ca-ES" sz="2200" b="1" dirty="0" smtClean="0">
                <a:solidFill>
                  <a:schemeClr val="tx1"/>
                </a:solidFill>
              </a:rPr>
              <a:t>No </a:t>
            </a:r>
            <a:r>
              <a:rPr lang="ca-ES" sz="2200" b="1" dirty="0">
                <a:solidFill>
                  <a:schemeClr val="tx1"/>
                </a:solidFill>
              </a:rPr>
              <a:t>és </a:t>
            </a:r>
            <a:r>
              <a:rPr lang="ca-ES" sz="2200" b="1" dirty="0" smtClean="0">
                <a:solidFill>
                  <a:schemeClr val="tx1"/>
                </a:solidFill>
              </a:rPr>
              <a:t>possible saber amb certesa </a:t>
            </a:r>
            <a:r>
              <a:rPr lang="ca-ES" sz="2200" dirty="0" smtClean="0">
                <a:solidFill>
                  <a:schemeClr val="tx1"/>
                </a:solidFill>
              </a:rPr>
              <a:t>si els impactes de </a:t>
            </a:r>
            <a:r>
              <a:rPr lang="ca-ES" sz="2200" dirty="0">
                <a:solidFill>
                  <a:schemeClr val="tx1"/>
                </a:solidFill>
              </a:rPr>
              <a:t>la unió del tramvia per la </a:t>
            </a:r>
            <a:r>
              <a:rPr lang="ca-ES" sz="2200" dirty="0" smtClean="0">
                <a:solidFill>
                  <a:schemeClr val="tx1"/>
                </a:solidFill>
              </a:rPr>
              <a:t>Diagonal seran positius, </a:t>
            </a:r>
            <a:r>
              <a:rPr lang="ca-ES" sz="2200" dirty="0">
                <a:solidFill>
                  <a:schemeClr val="tx1"/>
                </a:solidFill>
              </a:rPr>
              <a:t>ni </a:t>
            </a:r>
            <a:r>
              <a:rPr lang="ca-ES" sz="2200" dirty="0" smtClean="0">
                <a:solidFill>
                  <a:schemeClr val="tx1"/>
                </a:solidFill>
              </a:rPr>
              <a:t>conèixer </a:t>
            </a:r>
            <a:r>
              <a:rPr lang="ca-ES" sz="2200" b="1" dirty="0" smtClean="0">
                <a:solidFill>
                  <a:schemeClr val="tx1"/>
                </a:solidFill>
              </a:rPr>
              <a:t>la </a:t>
            </a:r>
            <a:r>
              <a:rPr lang="ca-ES" sz="2200" b="1" dirty="0">
                <a:solidFill>
                  <a:schemeClr val="tx1"/>
                </a:solidFill>
              </a:rPr>
              <a:t>seva rendibilitat </a:t>
            </a:r>
            <a:r>
              <a:rPr lang="ca-ES" sz="2200" b="1" dirty="0" smtClean="0">
                <a:solidFill>
                  <a:schemeClr val="tx1"/>
                </a:solidFill>
              </a:rPr>
              <a:t>social esperada. </a:t>
            </a:r>
            <a:endParaRPr lang="ca-ES" sz="2200" b="1" dirty="0">
              <a:solidFill>
                <a:schemeClr val="tx1"/>
              </a:solidFill>
            </a:endParaRPr>
          </a:p>
          <a:p>
            <a:r>
              <a:rPr lang="ca-ES" sz="2200" b="1" dirty="0" smtClean="0">
                <a:solidFill>
                  <a:schemeClr val="tx1"/>
                </a:solidFill>
              </a:rPr>
              <a:t>Identifiquem alternatives de gestió</a:t>
            </a:r>
            <a:r>
              <a:rPr lang="ca-ES" sz="2200" dirty="0" smtClean="0">
                <a:solidFill>
                  <a:schemeClr val="tx1"/>
                </a:solidFill>
              </a:rPr>
              <a:t> del servei de transport públic </a:t>
            </a:r>
            <a:r>
              <a:rPr lang="ca-ES" sz="2200" b="1" dirty="0" smtClean="0">
                <a:solidFill>
                  <a:schemeClr val="tx1"/>
                </a:solidFill>
              </a:rPr>
              <a:t>que podrien generar molts més estalvis de temps </a:t>
            </a:r>
            <a:r>
              <a:rPr lang="ca-ES" sz="2200" dirty="0" smtClean="0">
                <a:solidFill>
                  <a:schemeClr val="tx1"/>
                </a:solidFill>
              </a:rPr>
              <a:t>amb menor inversió i que no han estat considerats (per no incloure el tramvia). </a:t>
            </a:r>
          </a:p>
          <a:p>
            <a:r>
              <a:rPr lang="ca-ES" sz="2200" dirty="0" smtClean="0">
                <a:solidFill>
                  <a:schemeClr val="tx1"/>
                </a:solidFill>
              </a:rPr>
              <a:t>A dia d’avui el projecte </a:t>
            </a:r>
            <a:r>
              <a:rPr lang="ca-ES" sz="2200" b="1" dirty="0" smtClean="0">
                <a:solidFill>
                  <a:schemeClr val="tx1"/>
                </a:solidFill>
              </a:rPr>
              <a:t>no presenta una legitimitat tècnica suficient</a:t>
            </a:r>
            <a:r>
              <a:rPr lang="ca-ES" sz="2200" dirty="0" smtClean="0">
                <a:solidFill>
                  <a:schemeClr val="tx1"/>
                </a:solidFill>
              </a:rPr>
              <a:t>. </a:t>
            </a:r>
            <a:endParaRPr lang="ca-ES" sz="2200" dirty="0">
              <a:solidFill>
                <a:schemeClr val="tx1"/>
              </a:solidFill>
            </a:endParaRP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40</a:t>
            </a:fld>
            <a:endParaRPr lang="es-ES"/>
          </a:p>
        </p:txBody>
      </p:sp>
    </p:spTree>
    <p:extLst>
      <p:ext uri="{BB962C8B-B14F-4D97-AF65-F5344CB8AC3E}">
        <p14:creationId xmlns:p14="http://schemas.microsoft.com/office/powerpoint/2010/main" val="34428782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395536" y="260648"/>
            <a:ext cx="8496944" cy="67550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a-ES" sz="3200" dirty="0"/>
          </a:p>
        </p:txBody>
      </p:sp>
      <p:sp>
        <p:nvSpPr>
          <p:cNvPr id="4" name="Rectangle 3"/>
          <p:cNvSpPr/>
          <p:nvPr/>
        </p:nvSpPr>
        <p:spPr>
          <a:xfrm>
            <a:off x="791580" y="1700808"/>
            <a:ext cx="7704856" cy="1661993"/>
          </a:xfrm>
          <a:prstGeom prst="rect">
            <a:avLst/>
          </a:prstGeom>
        </p:spPr>
        <p:txBody>
          <a:bodyPr wrap="square">
            <a:spAutoFit/>
          </a:bodyPr>
          <a:lstStyle/>
          <a:p>
            <a:pPr algn="ctr"/>
            <a:r>
              <a:rPr lang="ca-ES" sz="2400" dirty="0"/>
              <a:t>Revisió del càlcul de la rendibilitat social del projecte de connexió del </a:t>
            </a:r>
            <a:r>
              <a:rPr lang="ca-ES" sz="2400" dirty="0" err="1"/>
              <a:t>Trambaix</a:t>
            </a:r>
            <a:r>
              <a:rPr lang="ca-ES" sz="2400" dirty="0"/>
              <a:t> i </a:t>
            </a:r>
            <a:r>
              <a:rPr lang="ca-ES" sz="2400" dirty="0" err="1"/>
              <a:t>Trambesòs</a:t>
            </a:r>
            <a:r>
              <a:rPr lang="ca-ES" sz="2400" dirty="0"/>
              <a:t> per la </a:t>
            </a:r>
            <a:r>
              <a:rPr lang="ca-ES" sz="2400" dirty="0" smtClean="0"/>
              <a:t>Diagonal</a:t>
            </a:r>
          </a:p>
          <a:p>
            <a:endParaRPr lang="ca-ES" dirty="0"/>
          </a:p>
          <a:p>
            <a:pPr algn="ctr"/>
            <a:r>
              <a:rPr lang="ca-ES" dirty="0" smtClean="0"/>
              <a:t>Dr. Daniel Albalate</a:t>
            </a:r>
          </a:p>
          <a:p>
            <a:pPr algn="ctr"/>
            <a:r>
              <a:rPr lang="ca-ES" dirty="0" smtClean="0"/>
              <a:t>Prof. Albert Gragera</a:t>
            </a:r>
            <a:endParaRPr lang="ca-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2232248"/>
          </a:xfrm>
        </p:spPr>
        <p:txBody>
          <a:bodyPr>
            <a:normAutofit fontScale="92500" lnSpcReduction="20000"/>
          </a:bodyPr>
          <a:lstStyle/>
          <a:p>
            <a:pPr>
              <a:buNone/>
            </a:pPr>
            <a:r>
              <a:rPr lang="ca-ES" b="1" dirty="0" smtClean="0">
                <a:solidFill>
                  <a:srgbClr val="57A7A6"/>
                </a:solidFill>
              </a:rPr>
              <a:t>1. Antecedents</a:t>
            </a:r>
          </a:p>
          <a:p>
            <a:pPr marL="0" indent="0" algn="just">
              <a:buNone/>
            </a:pPr>
            <a:r>
              <a:rPr lang="ca-ES" sz="2400" dirty="0" smtClean="0"/>
              <a:t>La connexió del tramvia per la Diagonal ha estat inclosa al PDI 2011-2020 de l’ATM (2013) amb una avaluació de la rendibilitat social espectacularment alta  (</a:t>
            </a:r>
            <a:r>
              <a:rPr lang="ca-ES" sz="2400" dirty="0" err="1" smtClean="0"/>
              <a:t>VANs</a:t>
            </a:r>
            <a:r>
              <a:rPr lang="ca-ES" sz="2400" dirty="0" smtClean="0"/>
              <a:t> = 1.305M€; </a:t>
            </a:r>
            <a:r>
              <a:rPr lang="ca-ES" sz="2400" dirty="0" err="1" smtClean="0"/>
              <a:t>TIRs</a:t>
            </a:r>
            <a:r>
              <a:rPr lang="ca-ES" sz="2400" dirty="0" smtClean="0"/>
              <a:t> = 44%).</a:t>
            </a:r>
          </a:p>
          <a:p>
            <a:pPr marL="0" indent="0" algn="just">
              <a:buNone/>
            </a:pPr>
            <a:r>
              <a:rPr lang="ca-ES" sz="2400" dirty="0" smtClean="0"/>
              <a:t>L’estudi de l’Ajuntament (2016) modifica </a:t>
            </a:r>
            <a:r>
              <a:rPr lang="ca-ES" sz="2400" dirty="0"/>
              <a:t>à</a:t>
            </a:r>
            <a:r>
              <a:rPr lang="ca-ES" sz="2400" dirty="0" smtClean="0"/>
              <a:t>mpliament aquesta previsió (</a:t>
            </a:r>
            <a:r>
              <a:rPr lang="ca-ES" sz="2400" dirty="0" err="1" smtClean="0"/>
              <a:t>VANs</a:t>
            </a:r>
            <a:r>
              <a:rPr lang="ca-ES" sz="2400" dirty="0" smtClean="0"/>
              <a:t> = 85M€; </a:t>
            </a:r>
            <a:r>
              <a:rPr lang="ca-ES" sz="2400" dirty="0" err="1" smtClean="0"/>
              <a:t>TIRs</a:t>
            </a:r>
            <a:r>
              <a:rPr lang="ca-ES" sz="2400" dirty="0" smtClean="0"/>
              <a:t> = 11%).</a:t>
            </a: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5</a:t>
            </a:fld>
            <a:endParaRPr lang="es-ES"/>
          </a:p>
        </p:txBody>
      </p:sp>
      <p:sp>
        <p:nvSpPr>
          <p:cNvPr id="8" name="Rectangle 1"/>
          <p:cNvSpPr>
            <a:spLocks noChangeArrowheads="1"/>
          </p:cNvSpPr>
          <p:nvPr/>
        </p:nvSpPr>
        <p:spPr bwMode="auto">
          <a:xfrm>
            <a:off x="478431" y="6309320"/>
            <a:ext cx="78131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a-ES" altLang="ca-ES" sz="1400" b="1" u="none" strike="noStrike" cap="none" normalizeH="0" baseline="0" dirty="0" smtClean="0">
                <a:ln>
                  <a:noFill/>
                </a:ln>
                <a:solidFill>
                  <a:schemeClr val="tx1"/>
                </a:solidFill>
                <a:effectLst/>
                <a:latin typeface="Garamond" panose="02020404030301010803" pitchFamily="18" charset="0"/>
                <a:ea typeface="Calibri" pitchFamily="34" charset="0"/>
                <a:cs typeface="Times New Roman" pitchFamily="18" charset="0"/>
              </a:rPr>
              <a:t>T</a:t>
            </a:r>
            <a:r>
              <a:rPr kumimoji="0" lang="ca-ES" altLang="ca-ES" sz="1400" b="1" u="none" strike="noStrike" cap="none" normalizeH="0" baseline="0" dirty="0" smtClean="0" bmk="">
                <a:ln>
                  <a:noFill/>
                </a:ln>
                <a:solidFill>
                  <a:schemeClr val="tx1"/>
                </a:solidFill>
                <a:effectLst/>
                <a:latin typeface="Garamond" panose="02020404030301010803" pitchFamily="18" charset="0"/>
                <a:ea typeface="Calibri" pitchFamily="34" charset="0"/>
                <a:cs typeface="Times New Roman" pitchFamily="18" charset="0"/>
              </a:rPr>
              <a:t>aula 3</a:t>
            </a:r>
            <a:r>
              <a:rPr kumimoji="0" lang="ca-ES" altLang="ca-ES" sz="1400" b="1" u="none" strike="noStrike" cap="none" normalizeH="0" baseline="0" dirty="0" smtClean="0">
                <a:ln>
                  <a:noFill/>
                </a:ln>
                <a:solidFill>
                  <a:schemeClr val="tx1"/>
                </a:solidFill>
                <a:effectLst/>
                <a:latin typeface="Garamond" panose="02020404030301010803" pitchFamily="18" charset="0"/>
                <a:ea typeface="Calibri" pitchFamily="34" charset="0"/>
                <a:cs typeface="Times New Roman" pitchFamily="18" charset="0"/>
              </a:rPr>
              <a:t>. Beneficis</a:t>
            </a:r>
            <a:r>
              <a:rPr kumimoji="0" lang="ca-ES" altLang="ca-ES" sz="1400" b="1" u="none" strike="noStrike" cap="none" normalizeH="0" dirty="0" smtClean="0">
                <a:ln>
                  <a:noFill/>
                </a:ln>
                <a:solidFill>
                  <a:schemeClr val="tx1"/>
                </a:solidFill>
                <a:effectLst/>
                <a:latin typeface="Garamond" panose="02020404030301010803" pitchFamily="18" charset="0"/>
                <a:ea typeface="Calibri" pitchFamily="34" charset="0"/>
                <a:cs typeface="Times New Roman" pitchFamily="18" charset="0"/>
              </a:rPr>
              <a:t> nets actualitzats pel projecte de connexió per la Diagonal</a:t>
            </a:r>
            <a:r>
              <a:rPr kumimoji="0" lang="ca-ES" altLang="ca-ES" sz="1400" b="1" u="none" strike="noStrike" cap="none" normalizeH="0" baseline="0" dirty="0" smtClean="0">
                <a:ln>
                  <a:noFill/>
                </a:ln>
                <a:solidFill>
                  <a:schemeClr val="tx1"/>
                </a:solidFill>
                <a:effectLst/>
                <a:latin typeface="Garamond" panose="02020404030301010803" pitchFamily="18" charset="0"/>
                <a:ea typeface="Calibri" pitchFamily="34" charset="0"/>
                <a:cs typeface="Times New Roman" pitchFamily="18" charset="0"/>
              </a:rPr>
              <a:t> (Font: Estudi connexió </a:t>
            </a:r>
            <a:r>
              <a:rPr kumimoji="0" lang="ca-ES" altLang="ca-ES" sz="1400" b="1" u="none" strike="noStrike" cap="none" normalizeH="0" baseline="0" dirty="0" err="1" smtClean="0">
                <a:ln>
                  <a:noFill/>
                </a:ln>
                <a:solidFill>
                  <a:schemeClr val="tx1"/>
                </a:solidFill>
                <a:effectLst/>
                <a:latin typeface="Garamond" panose="02020404030301010803" pitchFamily="18" charset="0"/>
                <a:ea typeface="Calibri" pitchFamily="34" charset="0"/>
                <a:cs typeface="Times New Roman" pitchFamily="18" charset="0"/>
              </a:rPr>
              <a:t>Trambaix</a:t>
            </a:r>
            <a:r>
              <a:rPr kumimoji="0" lang="ca-ES" altLang="ca-ES" sz="1400" b="1" u="none" strike="noStrike" cap="none" normalizeH="0" baseline="0" dirty="0" smtClean="0">
                <a:ln>
                  <a:noFill/>
                </a:ln>
                <a:solidFill>
                  <a:schemeClr val="tx1"/>
                </a:solidFill>
                <a:effectLst/>
                <a:latin typeface="Garamond" panose="02020404030301010803" pitchFamily="18" charset="0"/>
                <a:ea typeface="Calibri" pitchFamily="34" charset="0"/>
                <a:cs typeface="Times New Roman" pitchFamily="18" charset="0"/>
              </a:rPr>
              <a:t> i </a:t>
            </a:r>
            <a:r>
              <a:rPr kumimoji="0" lang="ca-ES" altLang="ca-ES" sz="1400" b="1" u="none" strike="noStrike" cap="none" normalizeH="0" baseline="0" dirty="0" err="1" smtClean="0">
                <a:ln>
                  <a:noFill/>
                </a:ln>
                <a:solidFill>
                  <a:schemeClr val="tx1"/>
                </a:solidFill>
                <a:effectLst/>
                <a:latin typeface="Garamond" panose="02020404030301010803" pitchFamily="18" charset="0"/>
                <a:ea typeface="Calibri" pitchFamily="34" charset="0"/>
                <a:cs typeface="Times New Roman" pitchFamily="18" charset="0"/>
              </a:rPr>
              <a:t>Trambesòs</a:t>
            </a:r>
            <a:r>
              <a:rPr kumimoji="0" lang="ca-ES" altLang="ca-ES" sz="1400" b="1" u="none" strike="noStrike" cap="none" normalizeH="0" baseline="0" dirty="0" smtClean="0">
                <a:ln>
                  <a:noFill/>
                </a:ln>
                <a:solidFill>
                  <a:schemeClr val="tx1"/>
                </a:solidFill>
                <a:effectLst/>
                <a:latin typeface="Garamond" panose="02020404030301010803" pitchFamily="18" charset="0"/>
                <a:ea typeface="Calibri" pitchFamily="34" charset="0"/>
                <a:cs typeface="Times New Roman" pitchFamily="18" charset="0"/>
              </a:rPr>
              <a:t> – </a:t>
            </a:r>
            <a:r>
              <a:rPr kumimoji="0" lang="ca-ES" altLang="ca-ES" sz="1400" b="1" u="none" strike="noStrike" cap="none" normalizeH="0" baseline="0" dirty="0" err="1" smtClean="0">
                <a:ln>
                  <a:noFill/>
                </a:ln>
                <a:solidFill>
                  <a:schemeClr val="tx1"/>
                </a:solidFill>
                <a:effectLst/>
                <a:latin typeface="Garamond" panose="02020404030301010803" pitchFamily="18" charset="0"/>
                <a:ea typeface="Calibri" pitchFamily="34" charset="0"/>
                <a:cs typeface="Times New Roman" pitchFamily="18" charset="0"/>
              </a:rPr>
              <a:t>Aj.BCN</a:t>
            </a:r>
            <a:r>
              <a:rPr kumimoji="0" lang="ca-ES" altLang="ca-ES" sz="1400" b="1" u="none" strike="noStrike" cap="none" normalizeH="0" baseline="0" dirty="0" smtClean="0">
                <a:ln>
                  <a:noFill/>
                </a:ln>
                <a:solidFill>
                  <a:schemeClr val="tx1"/>
                </a:solidFill>
                <a:effectLst/>
                <a:latin typeface="Garamond" panose="02020404030301010803" pitchFamily="18" charset="0"/>
                <a:ea typeface="Calibri" pitchFamily="34" charset="0"/>
                <a:cs typeface="Times New Roman" pitchFamily="18" charset="0"/>
              </a:rPr>
              <a:t>).</a:t>
            </a:r>
            <a:endParaRPr kumimoji="0" lang="ca-ES" altLang="ca-ES" sz="1400" b="1" u="none" strike="noStrike" cap="none" normalizeH="0" baseline="0" dirty="0" smtClean="0">
              <a:ln>
                <a:noFill/>
              </a:ln>
              <a:solidFill>
                <a:schemeClr val="tx1"/>
              </a:solidFill>
              <a:effectLst/>
              <a:latin typeface="Garamond" panose="02020404030301010803" pitchFamily="18" charset="0"/>
              <a:cs typeface="Arial" pitchFamily="34" charset="0"/>
            </a:endParaRPr>
          </a:p>
        </p:txBody>
      </p:sp>
      <p:pic>
        <p:nvPicPr>
          <p:cNvPr id="9" name="Imagen 8"/>
          <p:cNvPicPr>
            <a:picLocks noChangeAspect="1"/>
          </p:cNvPicPr>
          <p:nvPr/>
        </p:nvPicPr>
        <p:blipFill rotWithShape="1">
          <a:blip r:embed="rId2" cstate="print"/>
          <a:srcRect l="28409" t="25152" r="31818" b="15051"/>
          <a:stretch/>
        </p:blipFill>
        <p:spPr>
          <a:xfrm>
            <a:off x="2195737" y="3356992"/>
            <a:ext cx="3570058" cy="3019250"/>
          </a:xfrm>
          <a:prstGeom prst="rect">
            <a:avLst/>
          </a:prstGeom>
        </p:spPr>
      </p:pic>
      <p:sp>
        <p:nvSpPr>
          <p:cNvPr id="10" name="CuadroTexto 9"/>
          <p:cNvSpPr txBox="1"/>
          <p:nvPr/>
        </p:nvSpPr>
        <p:spPr>
          <a:xfrm>
            <a:off x="5936051" y="3893260"/>
            <a:ext cx="998483" cy="400110"/>
          </a:xfrm>
          <a:prstGeom prst="rect">
            <a:avLst/>
          </a:prstGeom>
          <a:noFill/>
        </p:spPr>
        <p:txBody>
          <a:bodyPr wrap="square" rtlCol="0">
            <a:spAutoFit/>
          </a:bodyPr>
          <a:lstStyle/>
          <a:p>
            <a:pPr algn="ctr"/>
            <a:r>
              <a:rPr lang="es-ES" sz="2000" dirty="0" smtClean="0"/>
              <a:t>(94%)</a:t>
            </a:r>
            <a:endParaRPr lang="ca-ES" sz="2000" dirty="0"/>
          </a:p>
        </p:txBody>
      </p:sp>
      <p:sp>
        <p:nvSpPr>
          <p:cNvPr id="11" name="CuadroTexto 10"/>
          <p:cNvSpPr txBox="1"/>
          <p:nvPr/>
        </p:nvSpPr>
        <p:spPr>
          <a:xfrm>
            <a:off x="5936051" y="4612297"/>
            <a:ext cx="998483" cy="400110"/>
          </a:xfrm>
          <a:prstGeom prst="rect">
            <a:avLst/>
          </a:prstGeom>
          <a:noFill/>
        </p:spPr>
        <p:txBody>
          <a:bodyPr wrap="square" rtlCol="0">
            <a:spAutoFit/>
          </a:bodyPr>
          <a:lstStyle/>
          <a:p>
            <a:pPr algn="ctr"/>
            <a:r>
              <a:rPr lang="es-ES" sz="2000" dirty="0" smtClean="0"/>
              <a:t>(4.5%)</a:t>
            </a:r>
            <a:endParaRPr lang="ca-ES" sz="2000" dirty="0"/>
          </a:p>
        </p:txBody>
      </p:sp>
      <p:sp>
        <p:nvSpPr>
          <p:cNvPr id="12" name="CuadroTexto 11"/>
          <p:cNvSpPr txBox="1"/>
          <p:nvPr/>
        </p:nvSpPr>
        <p:spPr>
          <a:xfrm>
            <a:off x="5934715" y="5188862"/>
            <a:ext cx="998483" cy="400110"/>
          </a:xfrm>
          <a:prstGeom prst="rect">
            <a:avLst/>
          </a:prstGeom>
          <a:noFill/>
        </p:spPr>
        <p:txBody>
          <a:bodyPr wrap="square" rtlCol="0">
            <a:spAutoFit/>
          </a:bodyPr>
          <a:lstStyle/>
          <a:p>
            <a:pPr algn="ctr"/>
            <a:r>
              <a:rPr lang="es-ES" sz="2000" dirty="0" smtClean="0"/>
              <a:t>(0.9%)</a:t>
            </a:r>
            <a:endParaRPr lang="ca-ES" sz="2000" dirty="0"/>
          </a:p>
        </p:txBody>
      </p:sp>
      <p:sp>
        <p:nvSpPr>
          <p:cNvPr id="13" name="CuadroTexto 12"/>
          <p:cNvSpPr txBox="1"/>
          <p:nvPr/>
        </p:nvSpPr>
        <p:spPr>
          <a:xfrm>
            <a:off x="5935399" y="5573609"/>
            <a:ext cx="998483" cy="400110"/>
          </a:xfrm>
          <a:prstGeom prst="rect">
            <a:avLst/>
          </a:prstGeom>
          <a:noFill/>
        </p:spPr>
        <p:txBody>
          <a:bodyPr wrap="square" rtlCol="0">
            <a:spAutoFit/>
          </a:bodyPr>
          <a:lstStyle/>
          <a:p>
            <a:pPr algn="ctr"/>
            <a:r>
              <a:rPr lang="es-ES" sz="2000" dirty="0" smtClean="0"/>
              <a:t>(0.6%)</a:t>
            </a:r>
            <a:endParaRPr lang="ca-ES" sz="2000" dirty="0"/>
          </a:p>
        </p:txBody>
      </p:sp>
      <p:sp>
        <p:nvSpPr>
          <p:cNvPr id="14" name="CuadroTexto 13"/>
          <p:cNvSpPr txBox="1"/>
          <p:nvPr/>
        </p:nvSpPr>
        <p:spPr>
          <a:xfrm>
            <a:off x="5934714" y="5980102"/>
            <a:ext cx="998483" cy="400110"/>
          </a:xfrm>
          <a:prstGeom prst="rect">
            <a:avLst/>
          </a:prstGeom>
          <a:noFill/>
        </p:spPr>
        <p:txBody>
          <a:bodyPr wrap="square" rtlCol="0">
            <a:spAutoFit/>
          </a:bodyPr>
          <a:lstStyle/>
          <a:p>
            <a:pPr algn="ctr"/>
            <a:r>
              <a:rPr lang="es-ES" sz="2000" dirty="0" smtClean="0"/>
              <a:t>(--)</a:t>
            </a:r>
            <a:endParaRPr lang="ca-ES" sz="2000" dirty="0"/>
          </a:p>
        </p:txBody>
      </p:sp>
    </p:spTree>
    <p:extLst>
      <p:ext uri="{BB962C8B-B14F-4D97-AF65-F5344CB8AC3E}">
        <p14:creationId xmlns:p14="http://schemas.microsoft.com/office/powerpoint/2010/main" val="1357727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5472608"/>
          </a:xfrm>
        </p:spPr>
        <p:txBody>
          <a:bodyPr>
            <a:normAutofit lnSpcReduction="10000"/>
          </a:bodyPr>
          <a:lstStyle/>
          <a:p>
            <a:pPr>
              <a:buNone/>
            </a:pPr>
            <a:r>
              <a:rPr lang="ca-ES" b="1" dirty="0">
                <a:solidFill>
                  <a:srgbClr val="57A7A6"/>
                </a:solidFill>
              </a:rPr>
              <a:t>2</a:t>
            </a:r>
            <a:r>
              <a:rPr lang="ca-ES" b="1" dirty="0" smtClean="0">
                <a:solidFill>
                  <a:srgbClr val="57A7A6"/>
                </a:solidFill>
              </a:rPr>
              <a:t>. Introducció</a:t>
            </a:r>
          </a:p>
          <a:p>
            <a:pPr algn="just"/>
            <a:r>
              <a:rPr lang="ca-ES" sz="2400" dirty="0" smtClean="0"/>
              <a:t>L’objectiu d’aquest informe és el de </a:t>
            </a:r>
            <a:r>
              <a:rPr lang="ca-ES" sz="2400" b="1" dirty="0" smtClean="0"/>
              <a:t>revisar de forma crítica </a:t>
            </a:r>
            <a:r>
              <a:rPr lang="ca-ES" sz="2400" dirty="0" smtClean="0"/>
              <a:t>l’estudi d’avaluació de la connexió del </a:t>
            </a:r>
            <a:r>
              <a:rPr lang="ca-ES" sz="2400" dirty="0" err="1" smtClean="0"/>
              <a:t>Trambaix</a:t>
            </a:r>
            <a:r>
              <a:rPr lang="ca-ES" sz="2400" dirty="0" smtClean="0"/>
              <a:t> i </a:t>
            </a:r>
            <a:r>
              <a:rPr lang="ca-ES" sz="2400" dirty="0" err="1" smtClean="0"/>
              <a:t>Trambesòs</a:t>
            </a:r>
            <a:r>
              <a:rPr lang="ca-ES" sz="2400" dirty="0" smtClean="0"/>
              <a:t> en base a la informació disponible; i analitzar com les diverses </a:t>
            </a:r>
            <a:r>
              <a:rPr lang="ca-ES" sz="2400" b="1" dirty="0" smtClean="0"/>
              <a:t>decisions i supòsits</a:t>
            </a:r>
            <a:r>
              <a:rPr lang="ca-ES" sz="2400" dirty="0" smtClean="0"/>
              <a:t> seleccionats pels autors de l’estudi de l’Ajuntament </a:t>
            </a:r>
            <a:r>
              <a:rPr lang="ca-ES" sz="2400" b="1" dirty="0" smtClean="0"/>
              <a:t>condicionen els resultats de la rendibilitat socia</a:t>
            </a:r>
            <a:r>
              <a:rPr lang="ca-ES" sz="2400" dirty="0" smtClean="0"/>
              <a:t>l del projecte.</a:t>
            </a:r>
          </a:p>
          <a:p>
            <a:pPr algn="just"/>
            <a:r>
              <a:rPr lang="ca-ES" sz="2400" dirty="0" smtClean="0"/>
              <a:t>Analitzem si aquests supòsits són </a:t>
            </a:r>
            <a:r>
              <a:rPr lang="ca-ES" sz="2400" b="1" dirty="0" smtClean="0"/>
              <a:t>vàlids com a valors esperats</a:t>
            </a:r>
            <a:r>
              <a:rPr lang="ca-ES" sz="2400" dirty="0" smtClean="0"/>
              <a:t> (més probables) o per contra i ha </a:t>
            </a:r>
            <a:r>
              <a:rPr lang="ca-ES" sz="2400" b="1" dirty="0" smtClean="0"/>
              <a:t>risc</a:t>
            </a:r>
            <a:r>
              <a:rPr lang="ca-ES" sz="2400" dirty="0" smtClean="0"/>
              <a:t> </a:t>
            </a:r>
            <a:r>
              <a:rPr lang="ca-ES" sz="2400" b="1" dirty="0" smtClean="0"/>
              <a:t>que estiguin </a:t>
            </a:r>
            <a:r>
              <a:rPr lang="ca-ES" sz="2400" dirty="0" smtClean="0"/>
              <a:t>excessivament </a:t>
            </a:r>
            <a:r>
              <a:rPr lang="ca-ES" sz="2400" b="1" dirty="0" smtClean="0"/>
              <a:t>esbiaixats</a:t>
            </a:r>
            <a:r>
              <a:rPr lang="ca-ES" sz="2400" dirty="0" smtClean="0"/>
              <a:t>. </a:t>
            </a:r>
          </a:p>
          <a:p>
            <a:pPr algn="just"/>
            <a:r>
              <a:rPr lang="ca-ES" sz="2400" dirty="0" smtClean="0"/>
              <a:t>Aquesta anàlisi ha de servir per </a:t>
            </a:r>
            <a:r>
              <a:rPr lang="ca-ES" sz="2400" b="1" dirty="0" smtClean="0"/>
              <a:t>aportar  una major informació objectiva al debat</a:t>
            </a:r>
            <a:r>
              <a:rPr lang="ca-ES" sz="2400" dirty="0" smtClean="0"/>
              <a:t> sobre la millor intervenció pública per resoldre el problema de mobilitat de la ciutat, maximitzant el benestar social.</a:t>
            </a: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6</a:t>
            </a:fld>
            <a:endParaRPr lang="es-ES"/>
          </a:p>
        </p:txBody>
      </p:sp>
    </p:spTree>
    <p:extLst>
      <p:ext uri="{BB962C8B-B14F-4D97-AF65-F5344CB8AC3E}">
        <p14:creationId xmlns:p14="http://schemas.microsoft.com/office/powerpoint/2010/main" val="761129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5472608"/>
          </a:xfrm>
        </p:spPr>
        <p:txBody>
          <a:bodyPr>
            <a:normAutofit fontScale="92500" lnSpcReduction="20000"/>
          </a:bodyPr>
          <a:lstStyle/>
          <a:p>
            <a:pPr>
              <a:buNone/>
            </a:pPr>
            <a:r>
              <a:rPr lang="ca-ES" b="1" dirty="0">
                <a:solidFill>
                  <a:srgbClr val="57A7A6"/>
                </a:solidFill>
              </a:rPr>
              <a:t>2</a:t>
            </a:r>
            <a:r>
              <a:rPr lang="ca-ES" b="1" dirty="0" smtClean="0">
                <a:solidFill>
                  <a:srgbClr val="57A7A6"/>
                </a:solidFill>
              </a:rPr>
              <a:t>. Introducció</a:t>
            </a:r>
          </a:p>
          <a:p>
            <a:pPr marL="0" indent="0" algn="just">
              <a:buNone/>
            </a:pPr>
            <a:r>
              <a:rPr lang="ca-ES" sz="2800" dirty="0" smtClean="0"/>
              <a:t>Què no fem?</a:t>
            </a:r>
          </a:p>
          <a:p>
            <a:pPr algn="just"/>
            <a:r>
              <a:rPr lang="ca-ES" sz="2400" dirty="0" smtClean="0"/>
              <a:t>No fem una avaluació socioeconòmica alternativa a la de </a:t>
            </a:r>
            <a:r>
              <a:rPr lang="ca-ES" sz="2400" dirty="0" err="1" smtClean="0"/>
              <a:t>l’Aj.Barcelona</a:t>
            </a:r>
            <a:r>
              <a:rPr lang="ca-ES" sz="2400" dirty="0" smtClean="0"/>
              <a:t>. No aportem una estimació “pròpia” de la rendibilitat del projecte.</a:t>
            </a:r>
          </a:p>
          <a:p>
            <a:pPr algn="just"/>
            <a:r>
              <a:rPr lang="ca-ES" sz="2400" dirty="0" smtClean="0"/>
              <a:t>No s’ha d’entendre com una anàlisi sensibilitat sobre els resultats de l’estudi de </a:t>
            </a:r>
            <a:r>
              <a:rPr lang="ca-ES" sz="2400" dirty="0" err="1" smtClean="0"/>
              <a:t>l’Aj.Barcelona</a:t>
            </a:r>
            <a:r>
              <a:rPr lang="ca-ES" sz="2400" dirty="0" smtClean="0"/>
              <a:t>. Això acceptaria les metodologies i dades utilitzades. </a:t>
            </a:r>
          </a:p>
          <a:p>
            <a:pPr marL="0" indent="0" algn="just">
              <a:buNone/>
            </a:pPr>
            <a:endParaRPr lang="ca-ES" sz="2400" dirty="0" smtClean="0"/>
          </a:p>
          <a:p>
            <a:pPr marL="0" indent="0" algn="just">
              <a:buNone/>
            </a:pPr>
            <a:r>
              <a:rPr lang="ca-ES" sz="2800" dirty="0"/>
              <a:t>Què  fem?</a:t>
            </a:r>
          </a:p>
          <a:p>
            <a:pPr algn="just"/>
            <a:r>
              <a:rPr lang="ca-ES" sz="2400" dirty="0" smtClean="0"/>
              <a:t>Qüestione</a:t>
            </a:r>
            <a:r>
              <a:rPr lang="ca-ES" sz="2400" dirty="0"/>
              <a:t>m</a:t>
            </a:r>
            <a:r>
              <a:rPr lang="ca-ES" sz="2400" dirty="0" smtClean="0"/>
              <a:t> </a:t>
            </a:r>
            <a:r>
              <a:rPr lang="ca-ES" sz="2400" dirty="0"/>
              <a:t>de manera raonada alguns dels supòsits sobre els que es basa l’estudi d’impacte socioeconòmic de l’Ajuntament i alguns dels inputs emprats (dades i estimacions</a:t>
            </a:r>
            <a:r>
              <a:rPr lang="ca-ES" sz="2400" dirty="0" smtClean="0"/>
              <a:t>). </a:t>
            </a:r>
          </a:p>
          <a:p>
            <a:pPr algn="just"/>
            <a:r>
              <a:rPr lang="ca-ES" sz="2400" dirty="0" smtClean="0"/>
              <a:t>Aportem </a:t>
            </a:r>
            <a:r>
              <a:rPr lang="ca-ES" sz="2400" dirty="0"/>
              <a:t>una valoració de l’impacte que una modificació dels mateixos </a:t>
            </a:r>
            <a:r>
              <a:rPr lang="ca-ES" sz="2400" dirty="0" smtClean="0"/>
              <a:t>tindria </a:t>
            </a:r>
            <a:r>
              <a:rPr lang="ca-ES" sz="2400" dirty="0"/>
              <a:t>sobre la rendibilitat social esperada del </a:t>
            </a:r>
            <a:r>
              <a:rPr lang="ca-ES" sz="2400" dirty="0" smtClean="0"/>
              <a:t>projecte.</a:t>
            </a: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7</a:t>
            </a:fld>
            <a:endParaRPr lang="es-ES"/>
          </a:p>
        </p:txBody>
      </p:sp>
    </p:spTree>
    <p:extLst>
      <p:ext uri="{BB962C8B-B14F-4D97-AF65-F5344CB8AC3E}">
        <p14:creationId xmlns:p14="http://schemas.microsoft.com/office/powerpoint/2010/main" val="3865640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5472608"/>
          </a:xfrm>
        </p:spPr>
        <p:txBody>
          <a:bodyPr>
            <a:normAutofit/>
          </a:bodyPr>
          <a:lstStyle/>
          <a:p>
            <a:pPr>
              <a:buNone/>
            </a:pPr>
            <a:r>
              <a:rPr lang="ca-ES" b="1" dirty="0" smtClean="0">
                <a:solidFill>
                  <a:srgbClr val="57A7A6"/>
                </a:solidFill>
              </a:rPr>
              <a:t>3. Estudi de demanda del transport públic</a:t>
            </a:r>
          </a:p>
          <a:p>
            <a:pPr>
              <a:buNone/>
            </a:pPr>
            <a:r>
              <a:rPr lang="ca-ES" sz="2200" b="1" dirty="0"/>
              <a:t>3</a:t>
            </a:r>
            <a:r>
              <a:rPr lang="ca-ES" sz="2200" b="1" dirty="0" smtClean="0"/>
              <a:t>.1. Escenari de referència escollit</a:t>
            </a:r>
          </a:p>
          <a:p>
            <a:pPr algn="just"/>
            <a:r>
              <a:rPr lang="ca-ES" sz="2200" i="1" dirty="0" smtClean="0"/>
              <a:t>Escenari de l’estudi </a:t>
            </a:r>
            <a:r>
              <a:rPr lang="ca-ES" sz="2200" i="1" dirty="0" err="1" smtClean="0"/>
              <a:t>Ajunt</a:t>
            </a:r>
            <a:r>
              <a:rPr lang="ca-ES" sz="2200" i="1" dirty="0" smtClean="0"/>
              <a:t>. </a:t>
            </a:r>
            <a:r>
              <a:rPr lang="ca-ES" sz="2200" dirty="0" smtClean="0"/>
              <a:t>: Es considera servei de TRAM actual, els trams I </a:t>
            </a:r>
            <a:r>
              <a:rPr lang="ca-ES" sz="2200" dirty="0" err="1" smtClean="0"/>
              <a:t>i</a:t>
            </a:r>
            <a:r>
              <a:rPr lang="ca-ES" sz="2200" dirty="0" smtClean="0"/>
              <a:t> II de la L9/L10 actualment en servei i la fase final d’implantació de la </a:t>
            </a:r>
            <a:r>
              <a:rPr lang="ca-ES" sz="2200" dirty="0" err="1" smtClean="0"/>
              <a:t>NxB</a:t>
            </a:r>
            <a:r>
              <a:rPr lang="ca-ES" sz="2200" dirty="0" smtClean="0"/>
              <a:t> (que inclou la D30), </a:t>
            </a:r>
            <a:r>
              <a:rPr lang="ca-ES" sz="2200" b="1" dirty="0" smtClean="0"/>
              <a:t>no queda clar com s’ha considerat la implantació del tram central de la L9 ni l’extensió de la L8 (ni seva temporalitat)</a:t>
            </a:r>
            <a:r>
              <a:rPr lang="ca-ES" sz="2200" dirty="0" smtClean="0"/>
              <a:t>, s’elimina la línia 7 i es fa circular la línia 34 només entre Verdaguer i Virrei Amat.</a:t>
            </a:r>
          </a:p>
          <a:p>
            <a:pPr algn="just"/>
            <a:r>
              <a:rPr lang="ca-ES" sz="2200" dirty="0" smtClean="0"/>
              <a:t>L’escenari de referencia (contrafactual) ha de ser la situació esperable sense projecte considerant portar a terme un mínim d’intervenció raonable per mantenir els nivells de servei. El mínim que seria desitjable fer si no es realitza la connexió del tramvia.</a:t>
            </a:r>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8</a:t>
            </a:fld>
            <a:endParaRPr lang="es-ES"/>
          </a:p>
        </p:txBody>
      </p:sp>
    </p:spTree>
    <p:extLst>
      <p:ext uri="{BB962C8B-B14F-4D97-AF65-F5344CB8AC3E}">
        <p14:creationId xmlns:p14="http://schemas.microsoft.com/office/powerpoint/2010/main" val="2039443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208912" cy="1890120"/>
          </a:xfrm>
        </p:spPr>
        <p:txBody>
          <a:bodyPr>
            <a:normAutofit/>
          </a:bodyPr>
          <a:lstStyle/>
          <a:p>
            <a:pPr>
              <a:buNone/>
            </a:pPr>
            <a:r>
              <a:rPr lang="ca-ES" b="1" dirty="0">
                <a:solidFill>
                  <a:srgbClr val="57A7A6"/>
                </a:solidFill>
              </a:rPr>
              <a:t>3</a:t>
            </a:r>
            <a:r>
              <a:rPr lang="ca-ES" b="1" dirty="0" smtClean="0">
                <a:solidFill>
                  <a:srgbClr val="57A7A6"/>
                </a:solidFill>
              </a:rPr>
              <a:t>. Estudi de demanda del transport públic</a:t>
            </a:r>
          </a:p>
          <a:p>
            <a:pPr algn="just"/>
            <a:r>
              <a:rPr lang="ca-ES" sz="2200" dirty="0" smtClean="0"/>
              <a:t>L’escenari </a:t>
            </a:r>
            <a:r>
              <a:rPr lang="ca-ES" sz="2200" dirty="0"/>
              <a:t>de referència (contrafactual) </a:t>
            </a:r>
            <a:r>
              <a:rPr lang="ca-ES" sz="2200" b="1" dirty="0" smtClean="0"/>
              <a:t>és crític per valorar l’impacte socioeconòmic</a:t>
            </a:r>
            <a:r>
              <a:rPr lang="ca-ES" sz="2200" dirty="0" smtClean="0"/>
              <a:t> </a:t>
            </a:r>
            <a:r>
              <a:rPr lang="ca-ES" sz="2200" dirty="0"/>
              <a:t>→ </a:t>
            </a:r>
            <a:r>
              <a:rPr lang="ca-ES" sz="2200" dirty="0" smtClean="0"/>
              <a:t>ha </a:t>
            </a:r>
            <a:r>
              <a:rPr lang="ca-ES" sz="2200" dirty="0"/>
              <a:t>de ser </a:t>
            </a:r>
            <a:r>
              <a:rPr lang="ca-ES" sz="2200" dirty="0" smtClean="0"/>
              <a:t>el </a:t>
            </a:r>
            <a:r>
              <a:rPr lang="ca-ES" sz="2200" dirty="0"/>
              <a:t>mínim </a:t>
            </a:r>
            <a:r>
              <a:rPr lang="ca-ES" sz="2200" dirty="0" smtClean="0"/>
              <a:t>desitjable/raonable  </a:t>
            </a:r>
            <a:r>
              <a:rPr lang="ca-ES" sz="2200" dirty="0"/>
              <a:t>si no es </a:t>
            </a:r>
            <a:r>
              <a:rPr lang="ca-ES" sz="2200" dirty="0" smtClean="0"/>
              <a:t>portés a terme </a:t>
            </a:r>
            <a:r>
              <a:rPr lang="ca-ES" sz="2200" dirty="0"/>
              <a:t>la connexió del </a:t>
            </a:r>
            <a:r>
              <a:rPr lang="ca-ES" sz="2200" dirty="0" smtClean="0"/>
              <a:t>tramvia.</a:t>
            </a:r>
            <a:endParaRPr lang="ca-ES" sz="2200" dirty="0"/>
          </a:p>
        </p:txBody>
      </p:sp>
      <p:sp>
        <p:nvSpPr>
          <p:cNvPr id="4" name="3 Marcador de número de diapositiva"/>
          <p:cNvSpPr>
            <a:spLocks noGrp="1"/>
          </p:cNvSpPr>
          <p:nvPr>
            <p:ph type="sldNum" sz="quarter" idx="12"/>
          </p:nvPr>
        </p:nvSpPr>
        <p:spPr/>
        <p:txBody>
          <a:bodyPr/>
          <a:lstStyle/>
          <a:p>
            <a:fld id="{CA144F1D-12D6-4583-AA15-EC3BD333BD10}" type="slidenum">
              <a:rPr lang="es-ES" smtClean="0"/>
              <a:pPr/>
              <a:t>9</a:t>
            </a:fld>
            <a:endParaRPr lang="es-ES"/>
          </a:p>
        </p:txBody>
      </p:sp>
      <p:sp>
        <p:nvSpPr>
          <p:cNvPr id="8" name="Rectangle 1"/>
          <p:cNvSpPr>
            <a:spLocks noChangeArrowheads="1"/>
          </p:cNvSpPr>
          <p:nvPr/>
        </p:nvSpPr>
        <p:spPr bwMode="auto">
          <a:xfrm>
            <a:off x="280483" y="6407750"/>
            <a:ext cx="81843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ca-ES" altLang="ca-ES" sz="1100" i="1" dirty="0" smtClean="0" bmk="">
                <a:latin typeface="Calibri" pitchFamily="34" charset="0"/>
                <a:ea typeface="Calibri" pitchFamily="34" charset="0"/>
                <a:cs typeface="Times New Roman" pitchFamily="18" charset="0"/>
              </a:rPr>
              <a:t>Figura</a:t>
            </a:r>
            <a:r>
              <a:rPr kumimoji="0" lang="ca-ES" altLang="ca-ES" sz="1100" b="0" i="1" u="none" strike="noStrike" cap="none" normalizeH="0" baseline="0" dirty="0" smtClean="0" bmk="">
                <a:ln>
                  <a:noFill/>
                </a:ln>
                <a:solidFill>
                  <a:schemeClr val="tx1"/>
                </a:solidFill>
                <a:effectLst/>
                <a:latin typeface="Calibri" pitchFamily="34" charset="0"/>
                <a:ea typeface="Calibri" pitchFamily="34" charset="0"/>
                <a:cs typeface="Times New Roman" pitchFamily="18" charset="0"/>
              </a:rPr>
              <a:t> </a:t>
            </a:r>
            <a:r>
              <a:rPr lang="ca-ES" altLang="ca-ES" sz="1100" i="1" dirty="0" smtClean="0" bmk="_Ref455397305">
                <a:latin typeface="Calibri" pitchFamily="34" charset="0"/>
                <a:ea typeface="Calibri" pitchFamily="34" charset="0"/>
                <a:cs typeface="Times New Roman" pitchFamily="18" charset="0"/>
              </a:rPr>
              <a:t>1</a:t>
            </a:r>
            <a:r>
              <a:rPr kumimoji="0" lang="ca-ES" altLang="ca-ES" sz="11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Exemple conceptual de la rellevància de la tria de l’escenari de referència en l’anàlisi incremental de l’ACB. (Font: Elaboració pròpia).</a:t>
            </a:r>
            <a:endParaRPr kumimoji="0" lang="ca-ES" altLang="ca-ES" sz="11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9" name="Grupo 38"/>
          <p:cNvGrpSpPr/>
          <p:nvPr/>
        </p:nvGrpSpPr>
        <p:grpSpPr>
          <a:xfrm>
            <a:off x="757362" y="2826683"/>
            <a:ext cx="7271022" cy="3536468"/>
            <a:chOff x="701091" y="2694060"/>
            <a:chExt cx="7271022" cy="3536468"/>
          </a:xfrm>
        </p:grpSpPr>
        <p:cxnSp>
          <p:nvCxnSpPr>
            <p:cNvPr id="34" name="Conector recto 33"/>
            <p:cNvCxnSpPr>
              <a:endCxn id="13" idx="0"/>
            </p:cNvCxnSpPr>
            <p:nvPr/>
          </p:nvCxnSpPr>
          <p:spPr>
            <a:xfrm>
              <a:off x="5649851" y="2717747"/>
              <a:ext cx="6096" cy="642534"/>
            </a:xfrm>
            <a:prstGeom prst="line">
              <a:avLst/>
            </a:prstGeom>
            <a:ln w="12700">
              <a:solidFill>
                <a:schemeClr val="tx1">
                  <a:lumMod val="50000"/>
                  <a:lumOff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9" name="Grupo 8"/>
            <p:cNvGrpSpPr/>
            <p:nvPr/>
          </p:nvGrpSpPr>
          <p:grpSpPr>
            <a:xfrm>
              <a:off x="701091" y="2968613"/>
              <a:ext cx="7271022" cy="3261915"/>
              <a:chOff x="1339264" y="1815084"/>
              <a:chExt cx="7271022" cy="3261915"/>
            </a:xfrm>
          </p:grpSpPr>
          <p:cxnSp>
            <p:nvCxnSpPr>
              <p:cNvPr id="10" name="Conector recto de flecha 9"/>
              <p:cNvCxnSpPr/>
              <p:nvPr/>
            </p:nvCxnSpPr>
            <p:spPr>
              <a:xfrm>
                <a:off x="1792224" y="4686300"/>
                <a:ext cx="5283504" cy="0"/>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1792224" y="1815084"/>
                <a:ext cx="0" cy="2871216"/>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Elipse 11"/>
              <p:cNvSpPr/>
              <p:nvPr/>
            </p:nvSpPr>
            <p:spPr>
              <a:xfrm>
                <a:off x="2276856" y="3739896"/>
                <a:ext cx="146304" cy="173736"/>
              </a:xfrm>
              <a:prstGeom prst="ellipse">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3" name="Elipse 12"/>
              <p:cNvSpPr/>
              <p:nvPr/>
            </p:nvSpPr>
            <p:spPr>
              <a:xfrm>
                <a:off x="6220968" y="2206752"/>
                <a:ext cx="146304" cy="173736"/>
              </a:xfrm>
              <a:prstGeom prst="ellipse">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14" name="Conector recto de flecha 13"/>
              <p:cNvCxnSpPr>
                <a:stCxn id="12" idx="6"/>
                <a:endCxn id="18" idx="2"/>
              </p:cNvCxnSpPr>
              <p:nvPr/>
            </p:nvCxnSpPr>
            <p:spPr>
              <a:xfrm flipV="1">
                <a:off x="2423160" y="3494532"/>
                <a:ext cx="3791712" cy="332232"/>
              </a:xfrm>
              <a:prstGeom prst="straightConnector1">
                <a:avLst/>
              </a:prstGeom>
              <a:ln w="22225">
                <a:solidFill>
                  <a:schemeClr val="tx1">
                    <a:lumMod val="50000"/>
                    <a:lumOff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12" idx="6"/>
                <a:endCxn id="13" idx="2"/>
              </p:cNvCxnSpPr>
              <p:nvPr/>
            </p:nvCxnSpPr>
            <p:spPr>
              <a:xfrm flipV="1">
                <a:off x="2423160" y="2293620"/>
                <a:ext cx="3797808" cy="1533144"/>
              </a:xfrm>
              <a:prstGeom prst="straightConnector1">
                <a:avLst/>
              </a:prstGeom>
              <a:ln w="22225">
                <a:solidFill>
                  <a:schemeClr val="tx1">
                    <a:lumMod val="50000"/>
                    <a:lumOff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 name="Conector recto 15"/>
              <p:cNvCxnSpPr>
                <a:stCxn id="12" idx="4"/>
              </p:cNvCxnSpPr>
              <p:nvPr/>
            </p:nvCxnSpPr>
            <p:spPr>
              <a:xfrm>
                <a:off x="2350008" y="3913632"/>
                <a:ext cx="0" cy="772668"/>
              </a:xfrm>
              <a:prstGeom prst="line">
                <a:avLst/>
              </a:prstGeom>
              <a:ln w="12700">
                <a:solidFill>
                  <a:schemeClr val="tx1">
                    <a:lumMod val="50000"/>
                    <a:lumOff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7" name="Conector recto 16"/>
              <p:cNvCxnSpPr>
                <a:stCxn id="13" idx="4"/>
              </p:cNvCxnSpPr>
              <p:nvPr/>
            </p:nvCxnSpPr>
            <p:spPr>
              <a:xfrm flipH="1">
                <a:off x="6288024" y="2380488"/>
                <a:ext cx="6096" cy="2305812"/>
              </a:xfrm>
              <a:prstGeom prst="line">
                <a:avLst/>
              </a:prstGeom>
              <a:ln w="12700">
                <a:solidFill>
                  <a:schemeClr val="tx1">
                    <a:lumMod val="50000"/>
                    <a:lumOff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8" name="Elipse 17"/>
              <p:cNvSpPr/>
              <p:nvPr/>
            </p:nvSpPr>
            <p:spPr>
              <a:xfrm>
                <a:off x="6214872" y="3407664"/>
                <a:ext cx="146304" cy="173736"/>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19" name="Conector recto de flecha 18"/>
              <p:cNvCxnSpPr/>
              <p:nvPr/>
            </p:nvCxnSpPr>
            <p:spPr>
              <a:xfrm>
                <a:off x="6614706" y="2233611"/>
                <a:ext cx="11646" cy="1260921"/>
              </a:xfrm>
              <a:prstGeom prst="straightConnector1">
                <a:avLst/>
              </a:prstGeom>
              <a:ln w="444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2386584" y="3886200"/>
                <a:ext cx="996696" cy="584775"/>
              </a:xfrm>
              <a:prstGeom prst="rect">
                <a:avLst/>
              </a:prstGeom>
              <a:noFill/>
            </p:spPr>
            <p:txBody>
              <a:bodyPr wrap="square" rtlCol="0">
                <a:spAutoFit/>
              </a:bodyPr>
              <a:lstStyle/>
              <a:p>
                <a:r>
                  <a:rPr lang="es-ES" sz="1600" dirty="0" err="1" smtClean="0"/>
                  <a:t>Punt</a:t>
                </a:r>
                <a:r>
                  <a:rPr lang="es-ES" sz="1600" dirty="0" smtClean="0"/>
                  <a:t> de partida</a:t>
                </a:r>
                <a:endParaRPr lang="ca-ES" sz="1600" dirty="0"/>
              </a:p>
            </p:txBody>
          </p:sp>
          <p:sp>
            <p:nvSpPr>
              <p:cNvPr id="21" name="CuadroTexto 20"/>
              <p:cNvSpPr txBox="1"/>
              <p:nvPr/>
            </p:nvSpPr>
            <p:spPr>
              <a:xfrm>
                <a:off x="6337339" y="3484236"/>
                <a:ext cx="2272947" cy="338554"/>
              </a:xfrm>
              <a:prstGeom prst="rect">
                <a:avLst/>
              </a:prstGeom>
              <a:noFill/>
            </p:spPr>
            <p:txBody>
              <a:bodyPr wrap="square" rtlCol="0">
                <a:spAutoFit/>
              </a:bodyPr>
              <a:lstStyle/>
              <a:p>
                <a:r>
                  <a:rPr lang="es-ES" sz="1600" dirty="0" err="1" smtClean="0"/>
                  <a:t>Situació</a:t>
                </a:r>
                <a:r>
                  <a:rPr lang="es-ES" sz="1600" dirty="0" smtClean="0"/>
                  <a:t> “</a:t>
                </a:r>
                <a:r>
                  <a:rPr lang="es-ES" sz="1600" b="1" dirty="0" err="1" smtClean="0"/>
                  <a:t>sense</a:t>
                </a:r>
                <a:r>
                  <a:rPr lang="es-ES" sz="1600" b="1" dirty="0" smtClean="0"/>
                  <a:t> </a:t>
                </a:r>
                <a:r>
                  <a:rPr lang="es-ES" sz="1600" b="1" dirty="0" err="1" smtClean="0"/>
                  <a:t>projecte</a:t>
                </a:r>
                <a:r>
                  <a:rPr lang="es-ES" sz="1600" dirty="0" smtClean="0"/>
                  <a:t>”</a:t>
                </a:r>
                <a:endParaRPr lang="ca-ES" sz="1600" dirty="0"/>
              </a:p>
            </p:txBody>
          </p:sp>
          <p:sp>
            <p:nvSpPr>
              <p:cNvPr id="22" name="CuadroTexto 21"/>
              <p:cNvSpPr txBox="1"/>
              <p:nvPr/>
            </p:nvSpPr>
            <p:spPr>
              <a:xfrm>
                <a:off x="6389155" y="1831495"/>
                <a:ext cx="2178773" cy="338554"/>
              </a:xfrm>
              <a:prstGeom prst="rect">
                <a:avLst/>
              </a:prstGeom>
              <a:noFill/>
            </p:spPr>
            <p:txBody>
              <a:bodyPr wrap="square" rtlCol="0">
                <a:spAutoFit/>
              </a:bodyPr>
              <a:lstStyle/>
              <a:p>
                <a:r>
                  <a:rPr lang="es-ES" sz="1600" dirty="0" err="1" smtClean="0"/>
                  <a:t>Situació</a:t>
                </a:r>
                <a:r>
                  <a:rPr lang="es-ES" sz="1600" dirty="0" smtClean="0"/>
                  <a:t> “</a:t>
                </a:r>
                <a:r>
                  <a:rPr lang="es-ES" sz="1600" b="1" dirty="0" err="1" smtClean="0"/>
                  <a:t>amb</a:t>
                </a:r>
                <a:r>
                  <a:rPr lang="es-ES" sz="1600" b="1" dirty="0" smtClean="0"/>
                  <a:t> </a:t>
                </a:r>
                <a:r>
                  <a:rPr lang="es-ES" sz="1600" b="1" dirty="0" err="1" smtClean="0"/>
                  <a:t>projecte</a:t>
                </a:r>
                <a:r>
                  <a:rPr lang="es-ES" sz="1600" dirty="0" smtClean="0"/>
                  <a:t>”</a:t>
                </a:r>
                <a:endParaRPr lang="ca-ES" sz="1600" dirty="0"/>
              </a:p>
            </p:txBody>
          </p:sp>
          <p:sp>
            <p:nvSpPr>
              <p:cNvPr id="23" name="CuadroTexto 22"/>
              <p:cNvSpPr txBox="1"/>
              <p:nvPr/>
            </p:nvSpPr>
            <p:spPr>
              <a:xfrm rot="16200000">
                <a:off x="657960" y="3049599"/>
                <a:ext cx="1701162" cy="338554"/>
              </a:xfrm>
              <a:prstGeom prst="rect">
                <a:avLst/>
              </a:prstGeom>
              <a:noFill/>
            </p:spPr>
            <p:txBody>
              <a:bodyPr wrap="square" rtlCol="0">
                <a:spAutoFit/>
              </a:bodyPr>
              <a:lstStyle/>
              <a:p>
                <a:pPr algn="ctr"/>
                <a:r>
                  <a:rPr lang="es-ES" sz="1600" dirty="0" smtClean="0"/>
                  <a:t>OUTPUT</a:t>
                </a:r>
                <a:endParaRPr lang="ca-ES" sz="1600" dirty="0"/>
              </a:p>
            </p:txBody>
          </p:sp>
          <p:sp>
            <p:nvSpPr>
              <p:cNvPr id="24" name="CuadroTexto 23"/>
              <p:cNvSpPr txBox="1"/>
              <p:nvPr/>
            </p:nvSpPr>
            <p:spPr>
              <a:xfrm>
                <a:off x="2950056" y="4732349"/>
                <a:ext cx="1701162" cy="338554"/>
              </a:xfrm>
              <a:prstGeom prst="rect">
                <a:avLst/>
              </a:prstGeom>
              <a:noFill/>
            </p:spPr>
            <p:txBody>
              <a:bodyPr wrap="square" rtlCol="0">
                <a:spAutoFit/>
              </a:bodyPr>
              <a:lstStyle/>
              <a:p>
                <a:pPr algn="ctr"/>
                <a:r>
                  <a:rPr lang="es-ES" sz="1600" dirty="0" smtClean="0"/>
                  <a:t>TEMPS</a:t>
                </a:r>
                <a:endParaRPr lang="ca-ES" sz="1600" dirty="0"/>
              </a:p>
            </p:txBody>
          </p:sp>
          <p:sp>
            <p:nvSpPr>
              <p:cNvPr id="25" name="CuadroTexto 24"/>
              <p:cNvSpPr txBox="1"/>
              <p:nvPr/>
            </p:nvSpPr>
            <p:spPr>
              <a:xfrm>
                <a:off x="1904592" y="4738445"/>
                <a:ext cx="920904" cy="338554"/>
              </a:xfrm>
              <a:prstGeom prst="rect">
                <a:avLst/>
              </a:prstGeom>
              <a:noFill/>
            </p:spPr>
            <p:txBody>
              <a:bodyPr wrap="square" rtlCol="0">
                <a:spAutoFit/>
              </a:bodyPr>
              <a:lstStyle/>
              <a:p>
                <a:pPr algn="ctr"/>
                <a:r>
                  <a:rPr lang="es-ES" sz="1600" dirty="0" smtClean="0"/>
                  <a:t>T = 0</a:t>
                </a:r>
                <a:endParaRPr lang="ca-ES" sz="1600" dirty="0"/>
              </a:p>
            </p:txBody>
          </p:sp>
          <p:sp>
            <p:nvSpPr>
              <p:cNvPr id="26" name="CuadroTexto 25"/>
              <p:cNvSpPr txBox="1"/>
              <p:nvPr/>
            </p:nvSpPr>
            <p:spPr>
              <a:xfrm>
                <a:off x="5827572" y="4709628"/>
                <a:ext cx="920904" cy="338554"/>
              </a:xfrm>
              <a:prstGeom prst="rect">
                <a:avLst/>
              </a:prstGeom>
              <a:noFill/>
            </p:spPr>
            <p:txBody>
              <a:bodyPr wrap="square" rtlCol="0">
                <a:spAutoFit/>
              </a:bodyPr>
              <a:lstStyle/>
              <a:p>
                <a:pPr algn="ctr"/>
                <a:r>
                  <a:rPr lang="es-ES" sz="1600" dirty="0" smtClean="0"/>
                  <a:t>T = 30</a:t>
                </a:r>
                <a:endParaRPr lang="ca-ES" sz="1600" dirty="0"/>
              </a:p>
            </p:txBody>
          </p:sp>
          <p:sp>
            <p:nvSpPr>
              <p:cNvPr id="27" name="CuadroTexto 26"/>
              <p:cNvSpPr txBox="1"/>
              <p:nvPr/>
            </p:nvSpPr>
            <p:spPr>
              <a:xfrm rot="16200000">
                <a:off x="6167424" y="2549778"/>
                <a:ext cx="1367232" cy="338554"/>
              </a:xfrm>
              <a:prstGeom prst="rect">
                <a:avLst/>
              </a:prstGeom>
              <a:noFill/>
            </p:spPr>
            <p:txBody>
              <a:bodyPr wrap="square" rtlCol="0">
                <a:spAutoFit/>
              </a:bodyPr>
              <a:lstStyle/>
              <a:p>
                <a:pPr algn="ctr"/>
                <a:r>
                  <a:rPr lang="es-ES" sz="1600" dirty="0" smtClean="0">
                    <a:solidFill>
                      <a:srgbClr val="C00000"/>
                    </a:solidFill>
                  </a:rPr>
                  <a:t>IMPACTE</a:t>
                </a:r>
                <a:endParaRPr lang="ca-ES" sz="1600" dirty="0">
                  <a:solidFill>
                    <a:srgbClr val="C00000"/>
                  </a:solidFill>
                </a:endParaRPr>
              </a:p>
            </p:txBody>
          </p:sp>
        </p:grpSp>
        <p:cxnSp>
          <p:nvCxnSpPr>
            <p:cNvPr id="28" name="Conector recto de flecha 27"/>
            <p:cNvCxnSpPr>
              <a:stCxn id="12" idx="6"/>
            </p:cNvCxnSpPr>
            <p:nvPr/>
          </p:nvCxnSpPr>
          <p:spPr>
            <a:xfrm flipV="1">
              <a:off x="1784987" y="3893164"/>
              <a:ext cx="3867912" cy="1087129"/>
            </a:xfrm>
            <a:prstGeom prst="straightConnector1">
              <a:avLst/>
            </a:prstGeom>
            <a:ln w="22225">
              <a:solidFill>
                <a:srgbClr val="C00000">
                  <a:alpha val="39000"/>
                </a:srgb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12" idx="6"/>
            </p:cNvCxnSpPr>
            <p:nvPr/>
          </p:nvCxnSpPr>
          <p:spPr>
            <a:xfrm flipV="1">
              <a:off x="1784987" y="2741074"/>
              <a:ext cx="3888469" cy="2239219"/>
            </a:xfrm>
            <a:prstGeom prst="straightConnector1">
              <a:avLst/>
            </a:prstGeom>
            <a:ln w="22225">
              <a:solidFill>
                <a:srgbClr val="C00000">
                  <a:alpha val="39000"/>
                </a:srgb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Elipse 36"/>
            <p:cNvSpPr/>
            <p:nvPr/>
          </p:nvSpPr>
          <p:spPr>
            <a:xfrm>
              <a:off x="5602896" y="2694060"/>
              <a:ext cx="105895" cy="86868"/>
            </a:xfrm>
            <a:prstGeom prst="ellipse">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8" name="Elipse 37"/>
            <p:cNvSpPr/>
            <p:nvPr/>
          </p:nvSpPr>
          <p:spPr>
            <a:xfrm>
              <a:off x="5599362" y="3826938"/>
              <a:ext cx="105895" cy="86868"/>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spTree>
    <p:extLst>
      <p:ext uri="{BB962C8B-B14F-4D97-AF65-F5344CB8AC3E}">
        <p14:creationId xmlns:p14="http://schemas.microsoft.com/office/powerpoint/2010/main" val="663560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PORTADA_Gi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_Gi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5735</TotalTime>
  <Words>5401</Words>
  <Application>Microsoft Office PowerPoint</Application>
  <PresentationFormat>Presentación en pantalla (4:3)</PresentationFormat>
  <Paragraphs>919</Paragraphs>
  <Slides>41</Slides>
  <Notes>1</Notes>
  <HiddenSlides>1</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41</vt:i4>
      </vt:variant>
    </vt:vector>
  </HeadingPairs>
  <TitlesOfParts>
    <vt:vector size="48" baseType="lpstr">
      <vt:lpstr>Arial</vt:lpstr>
      <vt:lpstr>Calibri</vt:lpstr>
      <vt:lpstr>Garamond</vt:lpstr>
      <vt:lpstr>Times New Roman</vt:lpstr>
      <vt:lpstr>PORTADA_GiM</vt:lpstr>
      <vt:lpstr>SLIDES_GiM</vt:lpstr>
      <vt:lpstr>Diseño personalizado</vt:lpstr>
      <vt:lpstr>Revisió del càlcul de la rendibilitat social del projecte de connexió del Trambaix i Trambesòs per la Diagonal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Universitat de Barcelona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Albert Gragera</dc:creator>
  <cp:lastModifiedBy>Albert Gragera</cp:lastModifiedBy>
  <cp:revision>446</cp:revision>
  <cp:lastPrinted>2016-12-19T11:30:29Z</cp:lastPrinted>
  <dcterms:created xsi:type="dcterms:W3CDTF">2015-03-10T09:22:03Z</dcterms:created>
  <dcterms:modified xsi:type="dcterms:W3CDTF">2017-03-14T05:42:41Z</dcterms:modified>
</cp:coreProperties>
</file>